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2" r:id="rId5"/>
    <p:sldId id="263" r:id="rId6"/>
    <p:sldId id="264" r:id="rId7"/>
    <p:sldId id="265" r:id="rId8"/>
    <p:sldId id="266" r:id="rId9"/>
    <p:sldId id="267" r:id="rId10"/>
    <p:sldId id="268" r:id="rId11"/>
    <p:sldId id="274" r:id="rId12"/>
    <p:sldId id="279" r:id="rId13"/>
    <p:sldId id="27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6395" autoAdjust="0"/>
  </p:normalViewPr>
  <p:slideViewPr>
    <p:cSldViewPr snapToGrid="0" snapToObjects="1">
      <p:cViewPr varScale="1">
        <p:scale>
          <a:sx n="110" d="100"/>
          <a:sy n="110"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aseline="0"/>
              <a:t>Peregrine Data: All</a:t>
            </a:r>
          </a:p>
          <a:p>
            <a:pPr>
              <a:defRPr/>
            </a:pPr>
            <a:r>
              <a:rPr lang="en-US" sz="1200" baseline="0"/>
              <a:t>SACS: Goal 1, Measure 1, All PLO's  </a:t>
            </a:r>
          </a:p>
          <a:p>
            <a:pPr>
              <a:defRPr/>
            </a:pPr>
            <a:r>
              <a:rPr lang="en-US" sz="1200" baseline="0"/>
              <a:t>ACBSP: Figure 6.5 </a:t>
            </a:r>
          </a:p>
          <a:p>
            <a:pPr>
              <a:defRPr/>
            </a:pPr>
            <a:r>
              <a:rPr lang="en-US" sz="1200" b="1" baseline="0"/>
              <a:t>Attachment 3</a:t>
            </a:r>
            <a:endParaRPr lang="en-US" sz="1200" b="1"/>
          </a:p>
        </c:rich>
      </c:tx>
      <c:layout>
        <c:manualLayout>
          <c:xMode val="edge"/>
          <c:yMode val="edge"/>
          <c:x val="0.27041620140953271"/>
          <c:y val="5.6883245666982843E-2"/>
        </c:manualLayout>
      </c:layout>
      <c:overlay val="0"/>
    </c:title>
    <c:autoTitleDeleted val="0"/>
    <c:plotArea>
      <c:layout>
        <c:manualLayout>
          <c:layoutTarget val="inner"/>
          <c:xMode val="edge"/>
          <c:yMode val="edge"/>
          <c:x val="0.17350043966684123"/>
          <c:y val="0.31680567388479786"/>
          <c:w val="0.79513007222392384"/>
          <c:h val="0.43529514206053943"/>
        </c:manualLayout>
      </c:layout>
      <c:barChart>
        <c:barDir val="col"/>
        <c:grouping val="clustered"/>
        <c:varyColors val="0"/>
        <c:ser>
          <c:idx val="0"/>
          <c:order val="0"/>
          <c:tx>
            <c:strRef>
              <c:f>'Peregrine test'!$B$30</c:f>
              <c:strCache>
                <c:ptCount val="1"/>
                <c:pt idx="0">
                  <c:v>Data Pt</c:v>
                </c:pt>
              </c:strCache>
            </c:strRef>
          </c:tx>
          <c:invertIfNegative val="0"/>
          <c:cat>
            <c:strRef>
              <c:f>'Peregrine test'!$A$14:$A$18</c:f>
              <c:strCache>
                <c:ptCount val="5"/>
                <c:pt idx="0">
                  <c:v>CPC17-18</c:v>
                </c:pt>
                <c:pt idx="1">
                  <c:v>CPC18-19</c:v>
                </c:pt>
                <c:pt idx="2">
                  <c:v>CPC19-20</c:v>
                </c:pt>
                <c:pt idx="3">
                  <c:v>CPC20-21</c:v>
                </c:pt>
                <c:pt idx="4">
                  <c:v>CPC21-22</c:v>
                </c:pt>
              </c:strCache>
            </c:strRef>
          </c:cat>
          <c:val>
            <c:numRef>
              <c:f>'Peregrine test'!$B$14:$B$18</c:f>
              <c:numCache>
                <c:formatCode>0</c:formatCode>
                <c:ptCount val="5"/>
                <c:pt idx="0">
                  <c:v>50</c:v>
                </c:pt>
                <c:pt idx="1">
                  <c:v>51</c:v>
                </c:pt>
                <c:pt idx="2">
                  <c:v>58</c:v>
                </c:pt>
                <c:pt idx="3">
                  <c:v>70</c:v>
                </c:pt>
                <c:pt idx="4">
                  <c:v>52</c:v>
                </c:pt>
              </c:numCache>
            </c:numRef>
          </c:val>
          <c:extLst>
            <c:ext xmlns:c16="http://schemas.microsoft.com/office/drawing/2014/chart" uri="{C3380CC4-5D6E-409C-BE32-E72D297353CC}">
              <c16:uniqueId val="{00000000-75BB-4590-83E2-2D9DFFF02D07}"/>
            </c:ext>
          </c:extLst>
        </c:ser>
        <c:dLbls>
          <c:showLegendKey val="0"/>
          <c:showVal val="0"/>
          <c:showCatName val="0"/>
          <c:showSerName val="0"/>
          <c:showPercent val="0"/>
          <c:showBubbleSize val="0"/>
        </c:dLbls>
        <c:gapWidth val="150"/>
        <c:axId val="115581696"/>
        <c:axId val="115583616"/>
      </c:barChart>
      <c:catAx>
        <c:axId val="115581696"/>
        <c:scaling>
          <c:orientation val="minMax"/>
        </c:scaling>
        <c:delete val="0"/>
        <c:axPos val="b"/>
        <c:title>
          <c:tx>
            <c:rich>
              <a:bodyPr/>
              <a:lstStyle/>
              <a:p>
                <a:pPr>
                  <a:defRPr/>
                </a:pPr>
                <a:r>
                  <a:rPr lang="en-US"/>
                  <a:t>5</a:t>
                </a:r>
                <a:r>
                  <a:rPr lang="en-US" baseline="0"/>
                  <a:t> </a:t>
                </a:r>
                <a:r>
                  <a:rPr lang="en-US"/>
                  <a:t>Year Average: 56</a:t>
                </a:r>
                <a:r>
                  <a:rPr lang="en-US" baseline="30000"/>
                  <a:t>th</a:t>
                </a:r>
                <a:r>
                  <a:rPr lang="en-US"/>
                  <a:t> Percentile </a:t>
                </a:r>
              </a:p>
            </c:rich>
          </c:tx>
          <c:layout>
            <c:manualLayout>
              <c:xMode val="edge"/>
              <c:yMode val="edge"/>
              <c:x val="0.36203784645100284"/>
              <c:y val="0.90147205558087684"/>
            </c:manualLayout>
          </c:layout>
          <c:overlay val="0"/>
        </c:title>
        <c:numFmt formatCode="General" sourceLinked="0"/>
        <c:majorTickMark val="none"/>
        <c:minorTickMark val="none"/>
        <c:tickLblPos val="nextTo"/>
        <c:crossAx val="115583616"/>
        <c:crosses val="autoZero"/>
        <c:auto val="1"/>
        <c:lblAlgn val="ctr"/>
        <c:lblOffset val="100"/>
        <c:noMultiLvlLbl val="0"/>
      </c:catAx>
      <c:valAx>
        <c:axId val="115583616"/>
        <c:scaling>
          <c:orientation val="minMax"/>
          <c:max val="70"/>
          <c:min val="0"/>
        </c:scaling>
        <c:delete val="0"/>
        <c:axPos val="l"/>
        <c:majorGridlines/>
        <c:title>
          <c:tx>
            <c:rich>
              <a:bodyPr/>
              <a:lstStyle/>
              <a:p>
                <a:pPr>
                  <a:defRPr/>
                </a:pPr>
                <a:r>
                  <a:rPr lang="en-US"/>
                  <a:t>National</a:t>
                </a:r>
                <a:r>
                  <a:rPr lang="en-US" baseline="0"/>
                  <a:t> Percentile</a:t>
                </a:r>
                <a:endParaRPr lang="en-US"/>
              </a:p>
            </c:rich>
          </c:tx>
          <c:overlay val="0"/>
        </c:title>
        <c:numFmt formatCode="0" sourceLinked="1"/>
        <c:majorTickMark val="none"/>
        <c:minorTickMark val="none"/>
        <c:tickLblPos val="nextTo"/>
        <c:crossAx val="115581696"/>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a:t>Peregrine Data: Information Systems</a:t>
            </a:r>
          </a:p>
          <a:p>
            <a:pPr>
              <a:defRPr sz="1200"/>
            </a:pPr>
            <a:r>
              <a:rPr lang="en-US" sz="1200" baseline="0"/>
              <a:t>SACS: Goal 1, Measure 1, PLO 9</a:t>
            </a:r>
          </a:p>
          <a:p>
            <a:pPr>
              <a:defRPr sz="1200"/>
            </a:pPr>
            <a:r>
              <a:rPr lang="en-US" sz="1200" baseline="0"/>
              <a:t>ACBSP: Figure 6.5: i.</a:t>
            </a:r>
          </a:p>
          <a:p>
            <a:pPr>
              <a:defRPr sz="1200"/>
            </a:pPr>
            <a:r>
              <a:rPr lang="en-US" sz="1200" baseline="0"/>
              <a:t>Attachment 12</a:t>
            </a:r>
          </a:p>
        </c:rich>
      </c:tx>
      <c:layout>
        <c:manualLayout>
          <c:xMode val="edge"/>
          <c:yMode val="edge"/>
          <c:x val="0.23237499783350557"/>
          <c:y val="3.8571120333416184E-2"/>
        </c:manualLayout>
      </c:layout>
      <c:overlay val="0"/>
    </c:title>
    <c:autoTitleDeleted val="0"/>
    <c:plotArea>
      <c:layout>
        <c:manualLayout>
          <c:layoutTarget val="inner"/>
          <c:xMode val="edge"/>
          <c:yMode val="edge"/>
          <c:x val="0.17380462113138045"/>
          <c:y val="0.29891929784751042"/>
          <c:w val="0.79477089368356602"/>
          <c:h val="0.47737832814661135"/>
        </c:manualLayout>
      </c:layout>
      <c:barChart>
        <c:barDir val="col"/>
        <c:grouping val="clustered"/>
        <c:varyColors val="0"/>
        <c:ser>
          <c:idx val="0"/>
          <c:order val="0"/>
          <c:tx>
            <c:strRef>
              <c:f>'Peregrine test'!$B$202</c:f>
              <c:strCache>
                <c:ptCount val="1"/>
                <c:pt idx="0">
                  <c:v>Data Pt</c:v>
                </c:pt>
              </c:strCache>
            </c:strRef>
          </c:tx>
          <c:invertIfNegative val="0"/>
          <c:cat>
            <c:strRef>
              <c:f>'Peregrine test'!$A$211:$A$215</c:f>
              <c:strCache>
                <c:ptCount val="5"/>
                <c:pt idx="0">
                  <c:v>CPC17-18</c:v>
                </c:pt>
                <c:pt idx="1">
                  <c:v>CPC18-19</c:v>
                </c:pt>
                <c:pt idx="2">
                  <c:v>CPC19-20</c:v>
                </c:pt>
                <c:pt idx="3">
                  <c:v>CPC20-21</c:v>
                </c:pt>
                <c:pt idx="4">
                  <c:v>CPC21-22</c:v>
                </c:pt>
              </c:strCache>
            </c:strRef>
          </c:cat>
          <c:val>
            <c:numRef>
              <c:f>'Peregrine test'!$B$211:$B$215</c:f>
              <c:numCache>
                <c:formatCode>0</c:formatCode>
                <c:ptCount val="5"/>
                <c:pt idx="0">
                  <c:v>50</c:v>
                </c:pt>
                <c:pt idx="1">
                  <c:v>48</c:v>
                </c:pt>
                <c:pt idx="2">
                  <c:v>63</c:v>
                </c:pt>
                <c:pt idx="3">
                  <c:v>68</c:v>
                </c:pt>
                <c:pt idx="4">
                  <c:v>47</c:v>
                </c:pt>
              </c:numCache>
            </c:numRef>
          </c:val>
          <c:extLst>
            <c:ext xmlns:c16="http://schemas.microsoft.com/office/drawing/2014/chart" uri="{C3380CC4-5D6E-409C-BE32-E72D297353CC}">
              <c16:uniqueId val="{00000000-1E38-4A53-8A5A-72645E071D89}"/>
            </c:ext>
          </c:extLst>
        </c:ser>
        <c:dLbls>
          <c:showLegendKey val="0"/>
          <c:showVal val="0"/>
          <c:showCatName val="0"/>
          <c:showSerName val="0"/>
          <c:showPercent val="0"/>
          <c:showBubbleSize val="0"/>
        </c:dLbls>
        <c:gapWidth val="150"/>
        <c:axId val="120094080"/>
        <c:axId val="120104448"/>
      </c:barChart>
      <c:catAx>
        <c:axId val="120094080"/>
        <c:scaling>
          <c:orientation val="minMax"/>
        </c:scaling>
        <c:delete val="0"/>
        <c:axPos val="b"/>
        <c:title>
          <c:tx>
            <c:rich>
              <a:bodyPr/>
              <a:lstStyle/>
              <a:p>
                <a:pPr algn="ctr">
                  <a:defRPr/>
                </a:pPr>
                <a:r>
                  <a:rPr lang="en-US"/>
                  <a:t>5</a:t>
                </a:r>
                <a:r>
                  <a:rPr lang="en-US" baseline="0"/>
                  <a:t> </a:t>
                </a:r>
                <a:r>
                  <a:rPr lang="en-US"/>
                  <a:t>Year Average: 55</a:t>
                </a:r>
                <a:r>
                  <a:rPr lang="en-US" baseline="30000"/>
                  <a:t>th</a:t>
                </a:r>
                <a:r>
                  <a:rPr lang="en-US" baseline="0"/>
                  <a:t> </a:t>
                </a:r>
                <a:r>
                  <a:rPr lang="en-US"/>
                  <a:t>Percentile</a:t>
                </a:r>
                <a:r>
                  <a:rPr lang="en-US" baseline="0"/>
                  <a:t> </a:t>
                </a:r>
                <a:endParaRPr lang="en-US"/>
              </a:p>
            </c:rich>
          </c:tx>
          <c:layout>
            <c:manualLayout>
              <c:xMode val="edge"/>
              <c:yMode val="edge"/>
              <c:x val="0.31846393640614123"/>
              <c:y val="0.92166520563836896"/>
            </c:manualLayout>
          </c:layout>
          <c:overlay val="0"/>
        </c:title>
        <c:numFmt formatCode="General" sourceLinked="0"/>
        <c:majorTickMark val="out"/>
        <c:minorTickMark val="none"/>
        <c:tickLblPos val="nextTo"/>
        <c:crossAx val="120104448"/>
        <c:crosses val="autoZero"/>
        <c:auto val="1"/>
        <c:lblAlgn val="ctr"/>
        <c:lblOffset val="100"/>
        <c:noMultiLvlLbl val="0"/>
      </c:catAx>
      <c:valAx>
        <c:axId val="120104448"/>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20094080"/>
        <c:crosses val="autoZero"/>
        <c:crossBetween val="between"/>
        <c:majorUnit val="10"/>
        <c:minorUnit val="2"/>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aseline="0"/>
              <a:t>Peregrine Data: QM &amp; Stats</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aseline="0"/>
              <a:t>SACS: Goal 1, Measure 1, PLO 10</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aseline="0"/>
              <a:t>ACBSP: Figure 6.5:  j.</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aseline="0"/>
              <a:t>Attachment 13</a:t>
            </a:r>
          </a:p>
        </c:rich>
      </c:tx>
      <c:layout>
        <c:manualLayout>
          <c:xMode val="edge"/>
          <c:yMode val="edge"/>
          <c:x val="0.27173756195530963"/>
          <c:y val="2.5226337448559677E-2"/>
        </c:manualLayout>
      </c:layout>
      <c:overlay val="0"/>
    </c:title>
    <c:autoTitleDeleted val="0"/>
    <c:plotArea>
      <c:layout>
        <c:manualLayout>
          <c:layoutTarget val="inner"/>
          <c:xMode val="edge"/>
          <c:yMode val="edge"/>
          <c:x val="0.17704619627545407"/>
          <c:y val="0.27727351829293129"/>
          <c:w val="0.79094323038241066"/>
          <c:h val="0.50843914022358827"/>
        </c:manualLayout>
      </c:layout>
      <c:barChart>
        <c:barDir val="col"/>
        <c:grouping val="clustered"/>
        <c:varyColors val="0"/>
        <c:ser>
          <c:idx val="0"/>
          <c:order val="0"/>
          <c:tx>
            <c:strRef>
              <c:f>'Peregrine test'!$B$224</c:f>
              <c:strCache>
                <c:ptCount val="1"/>
                <c:pt idx="0">
                  <c:v>Data Pt</c:v>
                </c:pt>
              </c:strCache>
            </c:strRef>
          </c:tx>
          <c:invertIfNegative val="0"/>
          <c:cat>
            <c:strRef>
              <c:f>'Peregrine test'!$A$232:$A$236</c:f>
              <c:strCache>
                <c:ptCount val="5"/>
                <c:pt idx="0">
                  <c:v>CPC17-18</c:v>
                </c:pt>
                <c:pt idx="1">
                  <c:v>CPC18-19</c:v>
                </c:pt>
                <c:pt idx="2">
                  <c:v>CPC19-20</c:v>
                </c:pt>
                <c:pt idx="3">
                  <c:v>CPC20-21</c:v>
                </c:pt>
                <c:pt idx="4">
                  <c:v>CPC21-22</c:v>
                </c:pt>
              </c:strCache>
            </c:strRef>
          </c:cat>
          <c:val>
            <c:numRef>
              <c:f>'Peregrine test'!$B$232:$B$236</c:f>
              <c:numCache>
                <c:formatCode>0</c:formatCode>
                <c:ptCount val="5"/>
                <c:pt idx="0">
                  <c:v>41</c:v>
                </c:pt>
                <c:pt idx="1">
                  <c:v>42</c:v>
                </c:pt>
                <c:pt idx="2">
                  <c:v>51</c:v>
                </c:pt>
                <c:pt idx="3">
                  <c:v>59</c:v>
                </c:pt>
                <c:pt idx="4">
                  <c:v>43</c:v>
                </c:pt>
              </c:numCache>
            </c:numRef>
          </c:val>
          <c:extLst>
            <c:ext xmlns:c16="http://schemas.microsoft.com/office/drawing/2014/chart" uri="{C3380CC4-5D6E-409C-BE32-E72D297353CC}">
              <c16:uniqueId val="{00000000-F406-4191-A3A0-0341FE721D55}"/>
            </c:ext>
          </c:extLst>
        </c:ser>
        <c:dLbls>
          <c:showLegendKey val="0"/>
          <c:showVal val="0"/>
          <c:showCatName val="0"/>
          <c:showSerName val="0"/>
          <c:showPercent val="0"/>
          <c:showBubbleSize val="0"/>
        </c:dLbls>
        <c:gapWidth val="150"/>
        <c:axId val="119604352"/>
        <c:axId val="119606272"/>
      </c:barChart>
      <c:catAx>
        <c:axId val="119604352"/>
        <c:scaling>
          <c:orientation val="minMax"/>
        </c:scaling>
        <c:delete val="0"/>
        <c:axPos val="b"/>
        <c:title>
          <c:tx>
            <c:rich>
              <a:bodyPr/>
              <a:lstStyle/>
              <a:p>
                <a:pPr>
                  <a:defRPr/>
                </a:pPr>
                <a:r>
                  <a:rPr lang="en-US" baseline="0"/>
                  <a:t>5 Year Average: 47</a:t>
                </a:r>
                <a:r>
                  <a:rPr lang="en-US" baseline="30000"/>
                  <a:t>th</a:t>
                </a:r>
                <a:r>
                  <a:rPr lang="en-US" baseline="0"/>
                  <a:t> Percentile</a:t>
                </a:r>
                <a:endParaRPr lang="en-US"/>
              </a:p>
            </c:rich>
          </c:tx>
          <c:layout>
            <c:manualLayout>
              <c:xMode val="edge"/>
              <c:yMode val="edge"/>
              <c:x val="0.30299182988675744"/>
              <c:y val="0.92315284663491137"/>
            </c:manualLayout>
          </c:layout>
          <c:overlay val="0"/>
        </c:title>
        <c:numFmt formatCode="General" sourceLinked="0"/>
        <c:majorTickMark val="out"/>
        <c:minorTickMark val="none"/>
        <c:tickLblPos val="nextTo"/>
        <c:crossAx val="119606272"/>
        <c:crosses val="autoZero"/>
        <c:auto val="1"/>
        <c:lblAlgn val="ctr"/>
        <c:lblOffset val="100"/>
        <c:noMultiLvlLbl val="0"/>
      </c:catAx>
      <c:valAx>
        <c:axId val="119606272"/>
        <c:scaling>
          <c:orientation val="minMax"/>
          <c:max val="70"/>
          <c:min val="0"/>
        </c:scaling>
        <c:delete val="0"/>
        <c:axPos val="l"/>
        <c:majorGridlines/>
        <c:title>
          <c:tx>
            <c:rich>
              <a:bodyPr rot="-5400000" vert="horz"/>
              <a:lstStyle/>
              <a:p>
                <a:pPr>
                  <a:defRPr/>
                </a:pPr>
                <a:r>
                  <a:rPr lang="en-US"/>
                  <a:t>National Percentile</a:t>
                </a:r>
              </a:p>
            </c:rich>
          </c:tx>
          <c:layout>
            <c:manualLayout>
              <c:xMode val="edge"/>
              <c:yMode val="edge"/>
              <c:x val="4.6560883491506513E-2"/>
              <c:y val="0.31794919754486967"/>
            </c:manualLayout>
          </c:layout>
          <c:overlay val="0"/>
        </c:title>
        <c:numFmt formatCode="0" sourceLinked="1"/>
        <c:majorTickMark val="out"/>
        <c:minorTickMark val="none"/>
        <c:tickLblPos val="nextTo"/>
        <c:crossAx val="119604352"/>
        <c:crosses val="autoZero"/>
        <c:crossBetween val="between"/>
        <c:majorUnit val="10"/>
        <c:minorUnit val="2"/>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98687664042"/>
          <c:y val="0.30062452964805458"/>
          <c:w val="0.80044575678040242"/>
          <c:h val="0.49492547985750801"/>
        </c:manualLayout>
      </c:layout>
      <c:barChart>
        <c:barDir val="col"/>
        <c:grouping val="clustered"/>
        <c:varyColors val="0"/>
        <c:ser>
          <c:idx val="0"/>
          <c:order val="0"/>
          <c:tx>
            <c:strRef>
              <c:f>'Peregrine test'!$B$245</c:f>
              <c:strCache>
                <c:ptCount val="1"/>
                <c:pt idx="0">
                  <c:v>Data Pt</c:v>
                </c:pt>
              </c:strCache>
            </c:strRef>
          </c:tx>
          <c:invertIfNegative val="0"/>
          <c:cat>
            <c:strRef>
              <c:f>'Peregrine test'!$A$253:$A$257</c:f>
              <c:strCache>
                <c:ptCount val="5"/>
                <c:pt idx="0">
                  <c:v>CPC17-18</c:v>
                </c:pt>
                <c:pt idx="1">
                  <c:v>CPC18-19</c:v>
                </c:pt>
                <c:pt idx="2">
                  <c:v>CPC19-20</c:v>
                </c:pt>
                <c:pt idx="3">
                  <c:v>CPC20-21</c:v>
                </c:pt>
                <c:pt idx="4">
                  <c:v>CPC21-22</c:v>
                </c:pt>
              </c:strCache>
            </c:strRef>
          </c:cat>
          <c:val>
            <c:numRef>
              <c:f>'Peregrine test'!$B$253:$B$257</c:f>
              <c:numCache>
                <c:formatCode>0</c:formatCode>
                <c:ptCount val="5"/>
                <c:pt idx="0">
                  <c:v>50</c:v>
                </c:pt>
                <c:pt idx="1">
                  <c:v>51</c:v>
                </c:pt>
                <c:pt idx="2">
                  <c:v>64</c:v>
                </c:pt>
                <c:pt idx="3">
                  <c:v>62</c:v>
                </c:pt>
                <c:pt idx="4">
                  <c:v>52</c:v>
                </c:pt>
              </c:numCache>
            </c:numRef>
          </c:val>
          <c:extLst>
            <c:ext xmlns:c16="http://schemas.microsoft.com/office/drawing/2014/chart" uri="{C3380CC4-5D6E-409C-BE32-E72D297353CC}">
              <c16:uniqueId val="{00000000-81E8-4D86-B217-4493BCEB05AD}"/>
            </c:ext>
          </c:extLst>
        </c:ser>
        <c:dLbls>
          <c:showLegendKey val="0"/>
          <c:showVal val="0"/>
          <c:showCatName val="0"/>
          <c:showSerName val="0"/>
          <c:showPercent val="0"/>
          <c:showBubbleSize val="0"/>
        </c:dLbls>
        <c:gapWidth val="150"/>
        <c:axId val="120318592"/>
        <c:axId val="120320768"/>
      </c:barChart>
      <c:catAx>
        <c:axId val="120318592"/>
        <c:scaling>
          <c:orientation val="minMax"/>
        </c:scaling>
        <c:delete val="0"/>
        <c:axPos val="b"/>
        <c:title>
          <c:tx>
            <c:rich>
              <a:bodyPr/>
              <a:lstStyle/>
              <a:p>
                <a:pPr>
                  <a:defRPr/>
                </a:pPr>
                <a:r>
                  <a:rPr lang="en-US"/>
                  <a:t>5</a:t>
                </a:r>
                <a:r>
                  <a:rPr lang="en-US" baseline="0"/>
                  <a:t> </a:t>
                </a:r>
                <a:r>
                  <a:rPr lang="en-US"/>
                  <a:t>Year Average: 56</a:t>
                </a:r>
                <a:r>
                  <a:rPr lang="en-US" baseline="30000"/>
                  <a:t>th</a:t>
                </a:r>
                <a:r>
                  <a:rPr lang="en-US"/>
                  <a:t> Percentile</a:t>
                </a:r>
              </a:p>
            </c:rich>
          </c:tx>
          <c:layout>
            <c:manualLayout>
              <c:xMode val="edge"/>
              <c:yMode val="edge"/>
              <c:x val="0.31585229521261565"/>
              <c:y val="0.9241370720543195"/>
            </c:manualLayout>
          </c:layout>
          <c:overlay val="0"/>
        </c:title>
        <c:numFmt formatCode="General" sourceLinked="0"/>
        <c:majorTickMark val="out"/>
        <c:minorTickMark val="none"/>
        <c:tickLblPos val="nextTo"/>
        <c:crossAx val="120320768"/>
        <c:crosses val="autoZero"/>
        <c:auto val="1"/>
        <c:lblAlgn val="ctr"/>
        <c:lblOffset val="100"/>
        <c:noMultiLvlLbl val="0"/>
      </c:catAx>
      <c:valAx>
        <c:axId val="120320768"/>
        <c:scaling>
          <c:orientation val="minMax"/>
          <c:max val="75"/>
          <c:min val="0"/>
        </c:scaling>
        <c:delete val="0"/>
        <c:axPos val="l"/>
        <c:majorGridlines/>
        <c:title>
          <c:tx>
            <c:rich>
              <a:bodyPr rot="-5400000" vert="horz"/>
              <a:lstStyle/>
              <a:p>
                <a:pPr>
                  <a:defRPr/>
                </a:pPr>
                <a:r>
                  <a:rPr lang="en-US"/>
                  <a:t>National Percentile</a:t>
                </a:r>
              </a:p>
            </c:rich>
          </c:tx>
          <c:layout>
            <c:manualLayout>
              <c:xMode val="edge"/>
              <c:yMode val="edge"/>
              <c:x val="4.3722395470585568E-2"/>
              <c:y val="0.35794406254059175"/>
            </c:manualLayout>
          </c:layout>
          <c:overlay val="0"/>
        </c:title>
        <c:numFmt formatCode="0" sourceLinked="1"/>
        <c:majorTickMark val="out"/>
        <c:minorTickMark val="none"/>
        <c:tickLblPos val="nextTo"/>
        <c:crossAx val="120318592"/>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MBA Student Satisfaction w/Learning</a:t>
            </a:r>
          </a:p>
          <a:p>
            <a:pPr>
              <a:defRPr sz="1200"/>
            </a:pPr>
            <a:r>
              <a:rPr lang="en-US" sz="1200"/>
              <a:t>Goal 1, Measure</a:t>
            </a:r>
            <a:r>
              <a:rPr lang="en-US" sz="1200" baseline="0"/>
              <a:t> 2, PLO 12</a:t>
            </a:r>
          </a:p>
          <a:p>
            <a:pPr>
              <a:defRPr sz="1200"/>
            </a:pPr>
            <a:r>
              <a:rPr lang="en-US" sz="1200" baseline="0"/>
              <a:t>Attachment 15</a:t>
            </a:r>
            <a:endParaRPr lang="en-US" sz="1200"/>
          </a:p>
        </c:rich>
      </c:tx>
      <c:layout>
        <c:manualLayout>
          <c:xMode val="edge"/>
          <c:yMode val="edge"/>
          <c:x val="0.26463863212750582"/>
          <c:y val="5.0894862153987704E-2"/>
        </c:manualLayout>
      </c:layout>
      <c:overlay val="1"/>
    </c:title>
    <c:autoTitleDeleted val="0"/>
    <c:plotArea>
      <c:layout>
        <c:manualLayout>
          <c:layoutTarget val="inner"/>
          <c:xMode val="edge"/>
          <c:yMode val="edge"/>
          <c:x val="7.9002405949256338E-2"/>
          <c:y val="0.25407261072151949"/>
          <c:w val="0.87852624671916002"/>
          <c:h val="0.5515094204187615"/>
        </c:manualLayout>
      </c:layout>
      <c:barChart>
        <c:barDir val="col"/>
        <c:grouping val="clustered"/>
        <c:varyColors val="0"/>
        <c:ser>
          <c:idx val="0"/>
          <c:order val="0"/>
          <c:tx>
            <c:strRef>
              <c:f>'MBA 10-11 to AY14-15'!$M$1:$N$1</c:f>
              <c:strCache>
                <c:ptCount val="2"/>
                <c:pt idx="0">
                  <c:v>AY 2020-2021</c:v>
                </c:pt>
                <c:pt idx="1">
                  <c:v>2021-2022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'MBA 10-11 to AY14-15'!$J$1:$N$1</c:f>
              <c:strCache>
                <c:ptCount val="5"/>
                <c:pt idx="0">
                  <c:v>AY 2017-2018</c:v>
                </c:pt>
                <c:pt idx="1">
                  <c:v>AY 2018-2019</c:v>
                </c:pt>
                <c:pt idx="2">
                  <c:v>AY 2019-2020</c:v>
                </c:pt>
                <c:pt idx="3">
                  <c:v>AY 2020-2021</c:v>
                </c:pt>
                <c:pt idx="4">
                  <c:v>2021-2022</c:v>
                </c:pt>
              </c:strCache>
            </c:strRef>
          </c:cat>
          <c:val>
            <c:numRef>
              <c:f>'MBA 10-11 to AY14-15'!$J$2:$N$2</c:f>
              <c:numCache>
                <c:formatCode>0.00</c:formatCode>
                <c:ptCount val="5"/>
                <c:pt idx="0">
                  <c:v>4.71</c:v>
                </c:pt>
                <c:pt idx="1">
                  <c:v>4.78</c:v>
                </c:pt>
                <c:pt idx="2">
                  <c:v>4.72</c:v>
                </c:pt>
                <c:pt idx="3">
                  <c:v>4.5</c:v>
                </c:pt>
                <c:pt idx="4">
                  <c:v>4.88</c:v>
                </c:pt>
              </c:numCache>
            </c:numRef>
          </c:val>
          <c:extLst>
            <c:ext xmlns:c16="http://schemas.microsoft.com/office/drawing/2014/chart" uri="{C3380CC4-5D6E-409C-BE32-E72D297353CC}">
              <c16:uniqueId val="{00000000-DE46-4F5A-ADC2-A51932B8B0B5}"/>
            </c:ext>
          </c:extLst>
        </c:ser>
        <c:dLbls>
          <c:dLblPos val="outEnd"/>
          <c:showLegendKey val="0"/>
          <c:showVal val="1"/>
          <c:showCatName val="0"/>
          <c:showSerName val="0"/>
          <c:showPercent val="0"/>
          <c:showBubbleSize val="0"/>
        </c:dLbls>
        <c:gapWidth val="150"/>
        <c:axId val="122407552"/>
        <c:axId val="122442496"/>
      </c:barChart>
      <c:catAx>
        <c:axId val="122407552"/>
        <c:scaling>
          <c:orientation val="minMax"/>
        </c:scaling>
        <c:delete val="0"/>
        <c:axPos val="b"/>
        <c:numFmt formatCode="General" sourceLinked="0"/>
        <c:majorTickMark val="out"/>
        <c:minorTickMark val="none"/>
        <c:tickLblPos val="nextTo"/>
        <c:crossAx val="122442496"/>
        <c:crosses val="autoZero"/>
        <c:auto val="1"/>
        <c:lblAlgn val="ctr"/>
        <c:lblOffset val="100"/>
        <c:noMultiLvlLbl val="0"/>
      </c:catAx>
      <c:valAx>
        <c:axId val="122442496"/>
        <c:scaling>
          <c:orientation val="minMax"/>
          <c:max val="5"/>
          <c:min val="1"/>
        </c:scaling>
        <c:delete val="0"/>
        <c:axPos val="l"/>
        <c:majorGridlines/>
        <c:numFmt formatCode="0.00" sourceLinked="1"/>
        <c:majorTickMark val="out"/>
        <c:minorTickMark val="none"/>
        <c:tickLblPos val="nextTo"/>
        <c:crossAx val="122407552"/>
        <c:crosses val="autoZero"/>
        <c:crossBetween val="between"/>
        <c:majorUnit val="0.5"/>
      </c:valAx>
      <c:spPr>
        <a:ln>
          <a:noFill/>
        </a:ln>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MBA Causal Factor, Goal 2,</a:t>
            </a:r>
            <a:r>
              <a:rPr lang="en-US" sz="1400" baseline="0"/>
              <a:t> Measure 1</a:t>
            </a:r>
            <a:r>
              <a:rPr lang="en-US" sz="1400"/>
              <a:t>:</a:t>
            </a:r>
          </a:p>
          <a:p>
            <a:pPr>
              <a:defRPr sz="1400"/>
            </a:pPr>
            <a:r>
              <a:rPr lang="en-US" sz="1400"/>
              <a:t>Integration of Critical Thinking</a:t>
            </a:r>
          </a:p>
          <a:p>
            <a:pPr>
              <a:defRPr sz="1400"/>
            </a:pPr>
            <a:r>
              <a:rPr lang="en-US" sz="1400"/>
              <a:t>Attachment 16</a:t>
            </a:r>
          </a:p>
        </c:rich>
      </c:tx>
      <c:layout>
        <c:manualLayout>
          <c:xMode val="edge"/>
          <c:yMode val="edge"/>
          <c:x val="0.23950452559539656"/>
          <c:y val="2.3980815347721823E-2"/>
        </c:manualLayout>
      </c:layout>
      <c:overlay val="0"/>
    </c:title>
    <c:autoTitleDeleted val="0"/>
    <c:plotArea>
      <c:layout>
        <c:manualLayout>
          <c:layoutTarget val="inner"/>
          <c:xMode val="edge"/>
          <c:yMode val="edge"/>
          <c:x val="0.16127808159230778"/>
          <c:y val="0.22654474845320594"/>
          <c:w val="0.85452910263713711"/>
          <c:h val="0.52137435026504042"/>
        </c:manualLayout>
      </c:layout>
      <c:barChart>
        <c:barDir val="col"/>
        <c:grouping val="clustered"/>
        <c:varyColors val="0"/>
        <c:ser>
          <c:idx val="0"/>
          <c:order val="0"/>
          <c:tx>
            <c:strRef>
              <c:f>MBA!$E$1</c:f>
              <c:strCache>
                <c:ptCount val="1"/>
                <c:pt idx="0">
                  <c:v>Crit-Think</c:v>
                </c:pt>
              </c:strCache>
            </c:strRef>
          </c:tx>
          <c:invertIfNegative val="0"/>
          <c:cat>
            <c:strRef>
              <c:f>MBA!$C$31:$C$35</c:f>
              <c:strCache>
                <c:ptCount val="5"/>
                <c:pt idx="0">
                  <c:v>AY 17-18</c:v>
                </c:pt>
                <c:pt idx="1">
                  <c:v>AY 18-19</c:v>
                </c:pt>
                <c:pt idx="2">
                  <c:v>AY 19-20</c:v>
                </c:pt>
                <c:pt idx="3">
                  <c:v>AY 20-21</c:v>
                </c:pt>
                <c:pt idx="4">
                  <c:v>AY 21-22</c:v>
                </c:pt>
              </c:strCache>
            </c:strRef>
          </c:cat>
          <c:val>
            <c:numRef>
              <c:f>MBA!$E$31:$E$35</c:f>
              <c:numCache>
                <c:formatCode>0.00</c:formatCode>
                <c:ptCount val="5"/>
                <c:pt idx="0">
                  <c:v>4.6500000000000004</c:v>
                </c:pt>
                <c:pt idx="1">
                  <c:v>4.6900000000000004</c:v>
                </c:pt>
                <c:pt idx="2">
                  <c:v>4.78</c:v>
                </c:pt>
                <c:pt idx="3">
                  <c:v>4.5</c:v>
                </c:pt>
                <c:pt idx="4">
                  <c:v>4.75</c:v>
                </c:pt>
              </c:numCache>
            </c:numRef>
          </c:val>
          <c:extLst>
            <c:ext xmlns:c16="http://schemas.microsoft.com/office/drawing/2014/chart" uri="{C3380CC4-5D6E-409C-BE32-E72D297353CC}">
              <c16:uniqueId val="{00000000-F62A-49F7-9B72-D0AFDC87245D}"/>
            </c:ext>
          </c:extLst>
        </c:ser>
        <c:dLbls>
          <c:showLegendKey val="0"/>
          <c:showVal val="0"/>
          <c:showCatName val="0"/>
          <c:showSerName val="0"/>
          <c:showPercent val="0"/>
          <c:showBubbleSize val="0"/>
        </c:dLbls>
        <c:gapWidth val="150"/>
        <c:axId val="119981568"/>
        <c:axId val="119983104"/>
      </c:barChart>
      <c:catAx>
        <c:axId val="11998156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19983104"/>
        <c:crosses val="autoZero"/>
        <c:auto val="1"/>
        <c:lblAlgn val="ctr"/>
        <c:lblOffset val="100"/>
        <c:noMultiLvlLbl val="0"/>
      </c:catAx>
      <c:valAx>
        <c:axId val="119983104"/>
        <c:scaling>
          <c:orientation val="minMax"/>
          <c:max val="5"/>
          <c:min val="3.5"/>
        </c:scaling>
        <c:delete val="0"/>
        <c:axPos val="l"/>
        <c:majorGridlines/>
        <c:numFmt formatCode="0.0" sourceLinked="0"/>
        <c:majorTickMark val="out"/>
        <c:minorTickMark val="none"/>
        <c:tickLblPos val="nextTo"/>
        <c:txPr>
          <a:bodyPr rot="0" vert="horz"/>
          <a:lstStyle/>
          <a:p>
            <a:pPr>
              <a:defRPr/>
            </a:pPr>
            <a:endParaRPr lang="en-US"/>
          </a:p>
        </c:txPr>
        <c:crossAx val="119981568"/>
        <c:crosses val="autoZero"/>
        <c:crossBetween val="between"/>
        <c:majorUnit val="0.5"/>
      </c:valAx>
      <c:dTable>
        <c:showHorzBorder val="1"/>
        <c:showVertBorder val="1"/>
        <c:showOutline val="1"/>
        <c:showKeys val="0"/>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2508633789196"/>
          <c:y val="0.23885957237801414"/>
          <c:w val="0.84204437827428691"/>
          <c:h val="0.50335681723995029"/>
        </c:manualLayout>
      </c:layout>
      <c:barChart>
        <c:barDir val="col"/>
        <c:grouping val="clustered"/>
        <c:varyColors val="0"/>
        <c:ser>
          <c:idx val="0"/>
          <c:order val="0"/>
          <c:tx>
            <c:strRef>
              <c:f>MBA!$G$1</c:f>
              <c:strCache>
                <c:ptCount val="1"/>
                <c:pt idx="0">
                  <c:v>OWC</c:v>
                </c:pt>
              </c:strCache>
            </c:strRef>
          </c:tx>
          <c:invertIfNegative val="0"/>
          <c:cat>
            <c:strRef>
              <c:f>MBA!$C$34:$C$38</c:f>
              <c:strCache>
                <c:ptCount val="5"/>
                <c:pt idx="0">
                  <c:v>AY 20-21</c:v>
                </c:pt>
                <c:pt idx="1">
                  <c:v>AY 21-22</c:v>
                </c:pt>
                <c:pt idx="2">
                  <c:v>AY 22-23</c:v>
                </c:pt>
                <c:pt idx="3">
                  <c:v>AY 23-24</c:v>
                </c:pt>
                <c:pt idx="4">
                  <c:v>AY 24-25</c:v>
                </c:pt>
              </c:strCache>
            </c:strRef>
          </c:cat>
          <c:val>
            <c:numRef>
              <c:f>MBA!$G$34:$G$38</c:f>
              <c:numCache>
                <c:formatCode>0.00</c:formatCode>
                <c:ptCount val="5"/>
                <c:pt idx="0">
                  <c:v>4.3899999999999997</c:v>
                </c:pt>
                <c:pt idx="1">
                  <c:v>4.4400000000000004</c:v>
                </c:pt>
              </c:numCache>
            </c:numRef>
          </c:val>
          <c:extLst>
            <c:ext xmlns:c16="http://schemas.microsoft.com/office/drawing/2014/chart" uri="{C3380CC4-5D6E-409C-BE32-E72D297353CC}">
              <c16:uniqueId val="{00000000-7EAD-4999-BA81-87D214876AF3}"/>
            </c:ext>
          </c:extLst>
        </c:ser>
        <c:dLbls>
          <c:showLegendKey val="0"/>
          <c:showVal val="0"/>
          <c:showCatName val="0"/>
          <c:showSerName val="0"/>
          <c:showPercent val="0"/>
          <c:showBubbleSize val="0"/>
        </c:dLbls>
        <c:gapWidth val="150"/>
        <c:axId val="119816576"/>
        <c:axId val="119818112"/>
      </c:barChart>
      <c:catAx>
        <c:axId val="11981657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19818112"/>
        <c:crosses val="autoZero"/>
        <c:auto val="1"/>
        <c:lblAlgn val="ctr"/>
        <c:lblOffset val="100"/>
        <c:noMultiLvlLbl val="0"/>
      </c:catAx>
      <c:valAx>
        <c:axId val="119818112"/>
        <c:scaling>
          <c:orientation val="minMax"/>
          <c:max val="5"/>
          <c:min val="3.5"/>
        </c:scaling>
        <c:delete val="0"/>
        <c:axPos val="l"/>
        <c:majorGridlines/>
        <c:numFmt formatCode="0.0" sourceLinked="0"/>
        <c:majorTickMark val="out"/>
        <c:minorTickMark val="none"/>
        <c:tickLblPos val="nextTo"/>
        <c:crossAx val="119816576"/>
        <c:crosses val="autoZero"/>
        <c:crossBetween val="between"/>
        <c:majorUnit val="0.5"/>
      </c:valAx>
      <c:dTable>
        <c:showHorzBorder val="1"/>
        <c:showVertBorder val="1"/>
        <c:showOutline val="1"/>
        <c:showKeys val="0"/>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MBA Causal Factor, Goal 5, Measure 1</a:t>
            </a:r>
          </a:p>
          <a:p>
            <a:pPr>
              <a:defRPr sz="1400"/>
            </a:pPr>
            <a:r>
              <a:rPr lang="en-US" sz="1400"/>
              <a:t>Integration of Strategy</a:t>
            </a:r>
          </a:p>
          <a:p>
            <a:pPr>
              <a:defRPr sz="1400"/>
            </a:pPr>
            <a:r>
              <a:rPr lang="en-US" sz="1400"/>
              <a:t>Attachment</a:t>
            </a:r>
            <a:r>
              <a:rPr lang="en-US" sz="1400" baseline="0"/>
              <a:t> 18</a:t>
            </a:r>
            <a:endParaRPr lang="en-US" sz="1400"/>
          </a:p>
        </c:rich>
      </c:tx>
      <c:layout>
        <c:manualLayout>
          <c:xMode val="edge"/>
          <c:yMode val="edge"/>
          <c:x val="0.26420946601643591"/>
          <c:y val="1.6400164001640016E-2"/>
        </c:manualLayout>
      </c:layout>
      <c:overlay val="0"/>
    </c:title>
    <c:autoTitleDeleted val="0"/>
    <c:plotArea>
      <c:layout>
        <c:manualLayout>
          <c:layoutTarget val="inner"/>
          <c:xMode val="edge"/>
          <c:yMode val="edge"/>
          <c:x val="0.13072074064064926"/>
          <c:y val="0.25992387482929946"/>
          <c:w val="0.87635870516185477"/>
          <c:h val="0.49756935364629229"/>
        </c:manualLayout>
      </c:layout>
      <c:barChart>
        <c:barDir val="col"/>
        <c:grouping val="clustered"/>
        <c:varyColors val="0"/>
        <c:ser>
          <c:idx val="0"/>
          <c:order val="0"/>
          <c:tx>
            <c:strRef>
              <c:f>MBA!$H$1</c:f>
              <c:strCache>
                <c:ptCount val="1"/>
                <c:pt idx="0">
                  <c:v>Strategy</c:v>
                </c:pt>
              </c:strCache>
            </c:strRef>
          </c:tx>
          <c:invertIfNegative val="0"/>
          <c:cat>
            <c:strRef>
              <c:f>MBA!$C$31:$C$35</c:f>
              <c:strCache>
                <c:ptCount val="5"/>
                <c:pt idx="0">
                  <c:v>AY 17-18</c:v>
                </c:pt>
                <c:pt idx="1">
                  <c:v>AY 18-19</c:v>
                </c:pt>
                <c:pt idx="2">
                  <c:v>AY 19-20</c:v>
                </c:pt>
                <c:pt idx="3">
                  <c:v>AY 20-21</c:v>
                </c:pt>
                <c:pt idx="4">
                  <c:v>AY 21-22</c:v>
                </c:pt>
              </c:strCache>
            </c:strRef>
          </c:cat>
          <c:val>
            <c:numRef>
              <c:f>MBA!$H$31:$H$35</c:f>
              <c:numCache>
                <c:formatCode>0.00</c:formatCode>
                <c:ptCount val="5"/>
                <c:pt idx="0">
                  <c:v>4.5999999999999996</c:v>
                </c:pt>
                <c:pt idx="1">
                  <c:v>4.8899999999999997</c:v>
                </c:pt>
                <c:pt idx="2">
                  <c:v>4.8600000000000003</c:v>
                </c:pt>
                <c:pt idx="3">
                  <c:v>4.4000000000000004</c:v>
                </c:pt>
                <c:pt idx="4">
                  <c:v>4.3499999999999996</c:v>
                </c:pt>
              </c:numCache>
            </c:numRef>
          </c:val>
          <c:extLst>
            <c:ext xmlns:c16="http://schemas.microsoft.com/office/drawing/2014/chart" uri="{C3380CC4-5D6E-409C-BE32-E72D297353CC}">
              <c16:uniqueId val="{00000000-B48B-41B3-87B1-86A3654A8B5D}"/>
            </c:ext>
          </c:extLst>
        </c:ser>
        <c:dLbls>
          <c:showLegendKey val="0"/>
          <c:showVal val="0"/>
          <c:showCatName val="0"/>
          <c:showSerName val="0"/>
          <c:showPercent val="0"/>
          <c:showBubbleSize val="0"/>
        </c:dLbls>
        <c:gapWidth val="150"/>
        <c:axId val="118813440"/>
        <c:axId val="118814976"/>
      </c:barChart>
      <c:catAx>
        <c:axId val="11881344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18814976"/>
        <c:crosses val="autoZero"/>
        <c:auto val="1"/>
        <c:lblAlgn val="ctr"/>
        <c:lblOffset val="100"/>
        <c:noMultiLvlLbl val="0"/>
      </c:catAx>
      <c:valAx>
        <c:axId val="118814976"/>
        <c:scaling>
          <c:orientation val="minMax"/>
          <c:max val="5"/>
          <c:min val="3.5"/>
        </c:scaling>
        <c:delete val="0"/>
        <c:axPos val="l"/>
        <c:majorGridlines/>
        <c:numFmt formatCode="0.0" sourceLinked="0"/>
        <c:majorTickMark val="out"/>
        <c:minorTickMark val="none"/>
        <c:tickLblPos val="nextTo"/>
        <c:crossAx val="118813440"/>
        <c:crosses val="autoZero"/>
        <c:crossBetween val="between"/>
        <c:majorUnit val="0.5"/>
      </c:valAx>
      <c:dTable>
        <c:showHorzBorder val="1"/>
        <c:showVertBorder val="1"/>
        <c:showOutline val="1"/>
        <c:showKeys val="0"/>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aseline="0"/>
              <a:t>Peregrine Data: Marketing</a:t>
            </a:r>
          </a:p>
          <a:p>
            <a:pPr>
              <a:defRPr/>
            </a:pPr>
            <a:r>
              <a:rPr lang="en-US" sz="1200" baseline="0"/>
              <a:t>SACS: Goal 1, Measure 1, PLO 1</a:t>
            </a:r>
          </a:p>
          <a:p>
            <a:pPr>
              <a:defRPr/>
            </a:pPr>
            <a:r>
              <a:rPr lang="en-US" sz="1200" baseline="0"/>
              <a:t>ACBSP: Figure 6.5: a. </a:t>
            </a:r>
          </a:p>
          <a:p>
            <a:pPr>
              <a:defRPr/>
            </a:pPr>
            <a:r>
              <a:rPr lang="en-US" sz="1200" baseline="0"/>
              <a:t>Attachment 4</a:t>
            </a:r>
          </a:p>
        </c:rich>
      </c:tx>
      <c:layout>
        <c:manualLayout>
          <c:xMode val="edge"/>
          <c:yMode val="edge"/>
          <c:x val="0.29670407928135845"/>
          <c:y val="2.1998947202652195E-2"/>
        </c:manualLayout>
      </c:layout>
      <c:overlay val="0"/>
    </c:title>
    <c:autoTitleDeleted val="0"/>
    <c:plotArea>
      <c:layout>
        <c:manualLayout>
          <c:layoutTarget val="inner"/>
          <c:xMode val="edge"/>
          <c:yMode val="edge"/>
          <c:x val="0.17286191709647497"/>
          <c:y val="0.27586763328499814"/>
          <c:w val="0.79588404191486817"/>
          <c:h val="0.47793999699592721"/>
        </c:manualLayout>
      </c:layout>
      <c:barChart>
        <c:barDir val="col"/>
        <c:grouping val="clustered"/>
        <c:varyColors val="0"/>
        <c:ser>
          <c:idx val="0"/>
          <c:order val="0"/>
          <c:tx>
            <c:strRef>
              <c:f>'Peregrine test'!$B$74</c:f>
              <c:strCache>
                <c:ptCount val="1"/>
                <c:pt idx="0">
                  <c:v>Data Pt</c:v>
                </c:pt>
              </c:strCache>
            </c:strRef>
          </c:tx>
          <c:invertIfNegative val="0"/>
          <c:cat>
            <c:strRef>
              <c:f>'Peregrine test'!$A$38:$A$42</c:f>
              <c:strCache>
                <c:ptCount val="5"/>
                <c:pt idx="0">
                  <c:v>CPC17-18</c:v>
                </c:pt>
                <c:pt idx="1">
                  <c:v>CPC18-19</c:v>
                </c:pt>
                <c:pt idx="2">
                  <c:v>CPC19-20</c:v>
                </c:pt>
                <c:pt idx="3">
                  <c:v>CPC20-21</c:v>
                </c:pt>
                <c:pt idx="4">
                  <c:v>CPC21-22</c:v>
                </c:pt>
              </c:strCache>
            </c:strRef>
          </c:cat>
          <c:val>
            <c:numRef>
              <c:f>'Peregrine test'!$B$38:$B$42</c:f>
              <c:numCache>
                <c:formatCode>0</c:formatCode>
                <c:ptCount val="5"/>
                <c:pt idx="0">
                  <c:v>58</c:v>
                </c:pt>
                <c:pt idx="1">
                  <c:v>55</c:v>
                </c:pt>
                <c:pt idx="2">
                  <c:v>65</c:v>
                </c:pt>
                <c:pt idx="3">
                  <c:v>76</c:v>
                </c:pt>
                <c:pt idx="4">
                  <c:v>62</c:v>
                </c:pt>
              </c:numCache>
            </c:numRef>
          </c:val>
          <c:extLst>
            <c:ext xmlns:c16="http://schemas.microsoft.com/office/drawing/2014/chart" uri="{C3380CC4-5D6E-409C-BE32-E72D297353CC}">
              <c16:uniqueId val="{00000000-2D76-4E50-A687-D169B54394CD}"/>
            </c:ext>
          </c:extLst>
        </c:ser>
        <c:dLbls>
          <c:showLegendKey val="0"/>
          <c:showVal val="0"/>
          <c:showCatName val="0"/>
          <c:showSerName val="0"/>
          <c:showPercent val="0"/>
          <c:showBubbleSize val="0"/>
        </c:dLbls>
        <c:gapWidth val="150"/>
        <c:axId val="119659520"/>
        <c:axId val="119768192"/>
      </c:barChart>
      <c:catAx>
        <c:axId val="119659520"/>
        <c:scaling>
          <c:orientation val="minMax"/>
        </c:scaling>
        <c:delete val="0"/>
        <c:axPos val="b"/>
        <c:title>
          <c:tx>
            <c:rich>
              <a:bodyPr/>
              <a:lstStyle/>
              <a:p>
                <a:pPr>
                  <a:defRPr/>
                </a:pPr>
                <a:r>
                  <a:rPr lang="en-US"/>
                  <a:t>5</a:t>
                </a:r>
                <a:r>
                  <a:rPr lang="en-US" baseline="0"/>
                  <a:t> </a:t>
                </a:r>
                <a:r>
                  <a:rPr lang="en-US"/>
                  <a:t>Year Average: 63</a:t>
                </a:r>
                <a:r>
                  <a:rPr lang="en-US" baseline="30000"/>
                  <a:t>rd </a:t>
                </a:r>
                <a:r>
                  <a:rPr lang="en-US"/>
                  <a:t>Percentile</a:t>
                </a:r>
              </a:p>
            </c:rich>
          </c:tx>
          <c:layout>
            <c:manualLayout>
              <c:xMode val="edge"/>
              <c:yMode val="edge"/>
              <c:x val="0.37299718116558112"/>
              <c:y val="0.89772089102965391"/>
            </c:manualLayout>
          </c:layout>
          <c:overlay val="0"/>
        </c:title>
        <c:numFmt formatCode="General" sourceLinked="0"/>
        <c:majorTickMark val="none"/>
        <c:minorTickMark val="none"/>
        <c:tickLblPos val="nextTo"/>
        <c:crossAx val="119768192"/>
        <c:crosses val="autoZero"/>
        <c:auto val="1"/>
        <c:lblAlgn val="ctr"/>
        <c:lblOffset val="100"/>
        <c:noMultiLvlLbl val="0"/>
      </c:catAx>
      <c:valAx>
        <c:axId val="119768192"/>
        <c:scaling>
          <c:orientation val="minMax"/>
          <c:max val="70"/>
          <c:min val="0"/>
        </c:scaling>
        <c:delete val="0"/>
        <c:axPos val="l"/>
        <c:majorGridlines/>
        <c:title>
          <c:tx>
            <c:rich>
              <a:bodyPr/>
              <a:lstStyle/>
              <a:p>
                <a:pPr>
                  <a:defRPr/>
                </a:pPr>
                <a:r>
                  <a:rPr lang="en-US"/>
                  <a:t>National</a:t>
                </a:r>
                <a:r>
                  <a:rPr lang="en-US" baseline="0"/>
                  <a:t> Percentile</a:t>
                </a:r>
                <a:endParaRPr lang="en-US"/>
              </a:p>
            </c:rich>
          </c:tx>
          <c:overlay val="0"/>
        </c:title>
        <c:numFmt formatCode="0" sourceLinked="1"/>
        <c:majorTickMark val="none"/>
        <c:minorTickMark val="none"/>
        <c:tickLblPos val="nextTo"/>
        <c:crossAx val="119659520"/>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aseline="0"/>
              <a:t>Peregrine Data: Finance</a:t>
            </a:r>
          </a:p>
          <a:p>
            <a:pPr>
              <a:defRPr/>
            </a:pPr>
            <a:r>
              <a:rPr lang="en-US" sz="1200" baseline="0"/>
              <a:t>SACS: Goal 1, Measure 1, PLO 2</a:t>
            </a:r>
          </a:p>
          <a:p>
            <a:pPr>
              <a:defRPr/>
            </a:pPr>
            <a:r>
              <a:rPr lang="en-US" sz="1200" baseline="0"/>
              <a:t>ACBSP:  Figure 6.5: b.</a:t>
            </a:r>
          </a:p>
          <a:p>
            <a:pPr>
              <a:defRPr/>
            </a:pPr>
            <a:r>
              <a:rPr lang="en-US" sz="1200" baseline="0"/>
              <a:t>Attachment 5</a:t>
            </a:r>
          </a:p>
        </c:rich>
      </c:tx>
      <c:layout>
        <c:manualLayout>
          <c:xMode val="edge"/>
          <c:yMode val="edge"/>
          <c:x val="0.24838693920023447"/>
          <c:y val="3.2378557151517696E-2"/>
        </c:manualLayout>
      </c:layout>
      <c:overlay val="0"/>
    </c:title>
    <c:autoTitleDeleted val="0"/>
    <c:plotArea>
      <c:layout>
        <c:manualLayout>
          <c:layoutTarget val="inner"/>
          <c:xMode val="edge"/>
          <c:yMode val="edge"/>
          <c:x val="0.1731638230051844"/>
          <c:y val="0.28915179678652936"/>
          <c:w val="0.79552755035881662"/>
          <c:h val="0.46365058521413843"/>
        </c:manualLayout>
      </c:layout>
      <c:barChart>
        <c:barDir val="col"/>
        <c:grouping val="clustered"/>
        <c:varyColors val="0"/>
        <c:ser>
          <c:idx val="0"/>
          <c:order val="0"/>
          <c:tx>
            <c:strRef>
              <c:f>'Peregrine test'!$B$52</c:f>
              <c:strCache>
                <c:ptCount val="1"/>
                <c:pt idx="0">
                  <c:v>Data Pt</c:v>
                </c:pt>
              </c:strCache>
            </c:strRef>
          </c:tx>
          <c:invertIfNegative val="0"/>
          <c:cat>
            <c:strRef>
              <c:f>'Peregrine test'!$A$60:$A$64</c:f>
              <c:strCache>
                <c:ptCount val="5"/>
                <c:pt idx="0">
                  <c:v>CPC17-18</c:v>
                </c:pt>
                <c:pt idx="1">
                  <c:v>CPC18-19</c:v>
                </c:pt>
                <c:pt idx="2">
                  <c:v>CPC19-20</c:v>
                </c:pt>
                <c:pt idx="3">
                  <c:v>CPC20-21</c:v>
                </c:pt>
                <c:pt idx="4">
                  <c:v>CPC21-22</c:v>
                </c:pt>
              </c:strCache>
            </c:strRef>
          </c:cat>
          <c:val>
            <c:numRef>
              <c:f>'Peregrine test'!$B$60:$B$64</c:f>
              <c:numCache>
                <c:formatCode>0</c:formatCode>
                <c:ptCount val="5"/>
                <c:pt idx="0">
                  <c:v>44</c:v>
                </c:pt>
                <c:pt idx="1">
                  <c:v>50</c:v>
                </c:pt>
                <c:pt idx="2">
                  <c:v>47</c:v>
                </c:pt>
                <c:pt idx="3">
                  <c:v>73</c:v>
                </c:pt>
                <c:pt idx="4">
                  <c:v>36</c:v>
                </c:pt>
              </c:numCache>
            </c:numRef>
          </c:val>
          <c:extLst>
            <c:ext xmlns:c16="http://schemas.microsoft.com/office/drawing/2014/chart" uri="{C3380CC4-5D6E-409C-BE32-E72D297353CC}">
              <c16:uniqueId val="{00000000-EC4B-40F7-97E4-0BF185977289}"/>
            </c:ext>
          </c:extLst>
        </c:ser>
        <c:dLbls>
          <c:showLegendKey val="0"/>
          <c:showVal val="0"/>
          <c:showCatName val="0"/>
          <c:showSerName val="0"/>
          <c:showPercent val="0"/>
          <c:showBubbleSize val="0"/>
        </c:dLbls>
        <c:gapWidth val="150"/>
        <c:axId val="119636736"/>
        <c:axId val="119638656"/>
      </c:barChart>
      <c:catAx>
        <c:axId val="119636736"/>
        <c:scaling>
          <c:orientation val="minMax"/>
        </c:scaling>
        <c:delete val="0"/>
        <c:axPos val="b"/>
        <c:title>
          <c:tx>
            <c:rich>
              <a:bodyPr/>
              <a:lstStyle/>
              <a:p>
                <a:pPr>
                  <a:defRPr/>
                </a:pPr>
                <a:r>
                  <a:rPr lang="en-US"/>
                  <a:t>5</a:t>
                </a:r>
                <a:r>
                  <a:rPr lang="en-US" baseline="0"/>
                  <a:t> </a:t>
                </a:r>
                <a:r>
                  <a:rPr lang="en-US"/>
                  <a:t>Year Average: 50</a:t>
                </a:r>
                <a:r>
                  <a:rPr lang="en-US" baseline="30000"/>
                  <a:t>th</a:t>
                </a:r>
                <a:r>
                  <a:rPr lang="en-US"/>
                  <a:t> Percentile</a:t>
                </a:r>
              </a:p>
            </c:rich>
          </c:tx>
          <c:layout>
            <c:manualLayout>
              <c:xMode val="edge"/>
              <c:yMode val="edge"/>
              <c:x val="0.34131800836426468"/>
              <c:y val="0.89756117637912658"/>
            </c:manualLayout>
          </c:layout>
          <c:overlay val="0"/>
        </c:title>
        <c:numFmt formatCode="General" sourceLinked="0"/>
        <c:majorTickMark val="none"/>
        <c:minorTickMark val="none"/>
        <c:tickLblPos val="nextTo"/>
        <c:crossAx val="119638656"/>
        <c:crosses val="autoZero"/>
        <c:auto val="1"/>
        <c:lblAlgn val="ctr"/>
        <c:lblOffset val="100"/>
        <c:noMultiLvlLbl val="0"/>
      </c:catAx>
      <c:valAx>
        <c:axId val="119638656"/>
        <c:scaling>
          <c:orientation val="minMax"/>
          <c:max val="70"/>
          <c:min val="0"/>
        </c:scaling>
        <c:delete val="0"/>
        <c:axPos val="l"/>
        <c:majorGridlines/>
        <c:title>
          <c:tx>
            <c:rich>
              <a:bodyPr/>
              <a:lstStyle/>
              <a:p>
                <a:pPr>
                  <a:defRPr/>
                </a:pPr>
                <a:r>
                  <a:rPr lang="en-US"/>
                  <a:t>National</a:t>
                </a:r>
                <a:r>
                  <a:rPr lang="en-US" baseline="0"/>
                  <a:t> Percentile</a:t>
                </a:r>
                <a:endParaRPr lang="en-US"/>
              </a:p>
            </c:rich>
          </c:tx>
          <c:overlay val="0"/>
        </c:title>
        <c:numFmt formatCode="0" sourceLinked="1"/>
        <c:majorTickMark val="none"/>
        <c:minorTickMark val="none"/>
        <c:tickLblPos val="nextTo"/>
        <c:crossAx val="119636736"/>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Peregrine Data: Accounting</a:t>
            </a:r>
          </a:p>
          <a:p>
            <a:pPr>
              <a:defRPr sz="1200"/>
            </a:pPr>
            <a:r>
              <a:rPr lang="en-US" sz="1200"/>
              <a:t>SACS: Goal 1, Measure 1, PLO 3</a:t>
            </a:r>
          </a:p>
          <a:p>
            <a:pPr>
              <a:defRPr sz="1200"/>
            </a:pPr>
            <a:r>
              <a:rPr lang="en-US" sz="1200"/>
              <a:t>ACBSP:</a:t>
            </a:r>
            <a:r>
              <a:rPr lang="en-US" sz="1200" baseline="0"/>
              <a:t> Figure 6.5: c. </a:t>
            </a:r>
          </a:p>
          <a:p>
            <a:pPr>
              <a:defRPr sz="1200"/>
            </a:pPr>
            <a:r>
              <a:rPr lang="en-US" sz="1200" baseline="0"/>
              <a:t>Attachment 6</a:t>
            </a:r>
            <a:endParaRPr lang="en-US" sz="1200"/>
          </a:p>
        </c:rich>
      </c:tx>
      <c:layout>
        <c:manualLayout>
          <c:xMode val="edge"/>
          <c:yMode val="edge"/>
          <c:x val="0.27018070318017762"/>
          <c:y val="3.0560973519581792E-2"/>
        </c:manualLayout>
      </c:layout>
      <c:overlay val="0"/>
    </c:title>
    <c:autoTitleDeleted val="0"/>
    <c:plotArea>
      <c:layout>
        <c:manualLayout>
          <c:layoutTarget val="inner"/>
          <c:xMode val="edge"/>
          <c:yMode val="edge"/>
          <c:x val="0.16989965378521929"/>
          <c:y val="0.29206787213985774"/>
          <c:w val="0.79938189282404171"/>
          <c:h val="0.47385105835975661"/>
        </c:manualLayout>
      </c:layout>
      <c:barChart>
        <c:barDir val="col"/>
        <c:grouping val="clustered"/>
        <c:varyColors val="0"/>
        <c:ser>
          <c:idx val="0"/>
          <c:order val="0"/>
          <c:tx>
            <c:strRef>
              <c:f>'Peregrine test'!$B$74</c:f>
              <c:strCache>
                <c:ptCount val="1"/>
                <c:pt idx="0">
                  <c:v>Data Pt</c:v>
                </c:pt>
              </c:strCache>
            </c:strRef>
          </c:tx>
          <c:invertIfNegative val="0"/>
          <c:cat>
            <c:strRef>
              <c:f>'Peregrine test'!$A$82:$A$86</c:f>
              <c:strCache>
                <c:ptCount val="5"/>
                <c:pt idx="0">
                  <c:v>CPC17-18</c:v>
                </c:pt>
                <c:pt idx="1">
                  <c:v>CPC18-19</c:v>
                </c:pt>
                <c:pt idx="2">
                  <c:v>CPC 19-20</c:v>
                </c:pt>
                <c:pt idx="3">
                  <c:v>CPC20-21</c:v>
                </c:pt>
                <c:pt idx="4">
                  <c:v>CPC21-22</c:v>
                </c:pt>
              </c:strCache>
            </c:strRef>
          </c:cat>
          <c:val>
            <c:numRef>
              <c:f>'Peregrine test'!$B$82:$B$86</c:f>
              <c:numCache>
                <c:formatCode>0</c:formatCode>
                <c:ptCount val="5"/>
                <c:pt idx="0">
                  <c:v>56</c:v>
                </c:pt>
                <c:pt idx="1">
                  <c:v>50</c:v>
                </c:pt>
                <c:pt idx="2">
                  <c:v>57</c:v>
                </c:pt>
                <c:pt idx="3">
                  <c:v>68</c:v>
                </c:pt>
                <c:pt idx="4">
                  <c:v>47</c:v>
                </c:pt>
              </c:numCache>
            </c:numRef>
          </c:val>
          <c:extLst>
            <c:ext xmlns:c16="http://schemas.microsoft.com/office/drawing/2014/chart" uri="{C3380CC4-5D6E-409C-BE32-E72D297353CC}">
              <c16:uniqueId val="{00000000-67CF-44A9-9C70-8ECE943AA130}"/>
            </c:ext>
          </c:extLst>
        </c:ser>
        <c:dLbls>
          <c:showLegendKey val="0"/>
          <c:showVal val="0"/>
          <c:showCatName val="0"/>
          <c:showSerName val="0"/>
          <c:showPercent val="0"/>
          <c:showBubbleSize val="0"/>
        </c:dLbls>
        <c:gapWidth val="150"/>
        <c:axId val="119288192"/>
        <c:axId val="119290112"/>
      </c:barChart>
      <c:catAx>
        <c:axId val="119288192"/>
        <c:scaling>
          <c:orientation val="minMax"/>
        </c:scaling>
        <c:delete val="0"/>
        <c:axPos val="b"/>
        <c:title>
          <c:tx>
            <c:rich>
              <a:bodyPr/>
              <a:lstStyle/>
              <a:p>
                <a:pPr>
                  <a:defRPr/>
                </a:pPr>
                <a:r>
                  <a:rPr lang="en-US"/>
                  <a:t>5</a:t>
                </a:r>
                <a:r>
                  <a:rPr lang="en-US" baseline="0"/>
                  <a:t> </a:t>
                </a:r>
                <a:r>
                  <a:rPr lang="en-US"/>
                  <a:t>Year Average: 56</a:t>
                </a:r>
                <a:r>
                  <a:rPr lang="en-US" baseline="30000"/>
                  <a:t>th</a:t>
                </a:r>
                <a:r>
                  <a:rPr lang="en-US"/>
                  <a:t> Percentile</a:t>
                </a:r>
              </a:p>
            </c:rich>
          </c:tx>
          <c:layout>
            <c:manualLayout>
              <c:xMode val="edge"/>
              <c:yMode val="edge"/>
              <c:x val="0.33557533778199028"/>
              <c:y val="0.90738430929133729"/>
            </c:manualLayout>
          </c:layout>
          <c:overlay val="0"/>
        </c:title>
        <c:numFmt formatCode="General" sourceLinked="0"/>
        <c:majorTickMark val="out"/>
        <c:minorTickMark val="none"/>
        <c:tickLblPos val="nextTo"/>
        <c:crossAx val="119290112"/>
        <c:crosses val="autoZero"/>
        <c:auto val="1"/>
        <c:lblAlgn val="ctr"/>
        <c:lblOffset val="100"/>
        <c:noMultiLvlLbl val="0"/>
      </c:catAx>
      <c:valAx>
        <c:axId val="119290112"/>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19288192"/>
        <c:crosses val="autoZero"/>
        <c:crossBetween val="between"/>
        <c:majorUnit val="10"/>
        <c:minorUnit val="2"/>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a:t>Peregrine Data: Management</a:t>
            </a:r>
          </a:p>
          <a:p>
            <a:pPr>
              <a:defRPr sz="1200"/>
            </a:pPr>
            <a:r>
              <a:rPr lang="en-US" sz="1200" baseline="0"/>
              <a:t>SACS: Goal 1, Measure 1, PLO 4</a:t>
            </a:r>
          </a:p>
          <a:p>
            <a:pPr>
              <a:defRPr sz="1200"/>
            </a:pPr>
            <a:r>
              <a:rPr lang="en-US" sz="1200" baseline="0"/>
              <a:t>ACBSP: Figure 6.5: d.</a:t>
            </a:r>
          </a:p>
          <a:p>
            <a:pPr>
              <a:defRPr sz="1200"/>
            </a:pPr>
            <a:r>
              <a:rPr lang="en-US" sz="1200" baseline="0"/>
              <a:t>Attachment 7</a:t>
            </a:r>
          </a:p>
        </c:rich>
      </c:tx>
      <c:layout>
        <c:manualLayout>
          <c:xMode val="edge"/>
          <c:yMode val="edge"/>
          <c:x val="0.29544852348001954"/>
          <c:y val="1.8733286890788459E-2"/>
        </c:manualLayout>
      </c:layout>
      <c:overlay val="0"/>
    </c:title>
    <c:autoTitleDeleted val="0"/>
    <c:plotArea>
      <c:layout>
        <c:manualLayout>
          <c:layoutTarget val="inner"/>
          <c:xMode val="edge"/>
          <c:yMode val="edge"/>
          <c:x val="0.17704623684346804"/>
          <c:y val="0.29768616773549034"/>
          <c:w val="0.79094318247955742"/>
          <c:h val="0.44096853572577649"/>
        </c:manualLayout>
      </c:layout>
      <c:barChart>
        <c:barDir val="col"/>
        <c:grouping val="clustered"/>
        <c:varyColors val="0"/>
        <c:ser>
          <c:idx val="0"/>
          <c:order val="0"/>
          <c:tx>
            <c:strRef>
              <c:f>'Peregrine test'!$B$95</c:f>
              <c:strCache>
                <c:ptCount val="1"/>
                <c:pt idx="0">
                  <c:v>Data Pt</c:v>
                </c:pt>
              </c:strCache>
            </c:strRef>
          </c:tx>
          <c:invertIfNegative val="0"/>
          <c:cat>
            <c:strRef>
              <c:f>'Peregrine test'!$A$103:$A$107</c:f>
              <c:strCache>
                <c:ptCount val="5"/>
                <c:pt idx="0">
                  <c:v>CPC17-18</c:v>
                </c:pt>
                <c:pt idx="1">
                  <c:v>CPC18-19</c:v>
                </c:pt>
                <c:pt idx="2">
                  <c:v>CPC19-20</c:v>
                </c:pt>
                <c:pt idx="3">
                  <c:v>CPC20-21</c:v>
                </c:pt>
                <c:pt idx="4">
                  <c:v>CPC21-22</c:v>
                </c:pt>
              </c:strCache>
            </c:strRef>
          </c:cat>
          <c:val>
            <c:numRef>
              <c:f>'Peregrine test'!$B$103:$B$107</c:f>
              <c:numCache>
                <c:formatCode>0</c:formatCode>
                <c:ptCount val="5"/>
                <c:pt idx="0">
                  <c:v>48</c:v>
                </c:pt>
                <c:pt idx="1">
                  <c:v>54</c:v>
                </c:pt>
                <c:pt idx="2">
                  <c:v>55</c:v>
                </c:pt>
                <c:pt idx="3">
                  <c:v>64</c:v>
                </c:pt>
                <c:pt idx="4">
                  <c:v>37</c:v>
                </c:pt>
              </c:numCache>
            </c:numRef>
          </c:val>
          <c:extLst>
            <c:ext xmlns:c16="http://schemas.microsoft.com/office/drawing/2014/chart" uri="{C3380CC4-5D6E-409C-BE32-E72D297353CC}">
              <c16:uniqueId val="{00000000-4C5A-4117-B178-03C627C66AB7}"/>
            </c:ext>
          </c:extLst>
        </c:ser>
        <c:dLbls>
          <c:showLegendKey val="0"/>
          <c:showVal val="0"/>
          <c:showCatName val="0"/>
          <c:showSerName val="0"/>
          <c:showPercent val="0"/>
          <c:showBubbleSize val="0"/>
        </c:dLbls>
        <c:gapWidth val="150"/>
        <c:axId val="119164288"/>
        <c:axId val="119178752"/>
      </c:barChart>
      <c:catAx>
        <c:axId val="119164288"/>
        <c:scaling>
          <c:orientation val="minMax"/>
        </c:scaling>
        <c:delete val="0"/>
        <c:axPos val="b"/>
        <c:title>
          <c:tx>
            <c:rich>
              <a:bodyPr/>
              <a:lstStyle/>
              <a:p>
                <a:pPr>
                  <a:defRPr/>
                </a:pPr>
                <a:r>
                  <a:rPr lang="en-US"/>
                  <a:t>5</a:t>
                </a:r>
                <a:r>
                  <a:rPr lang="en-US" baseline="0"/>
                  <a:t> </a:t>
                </a:r>
                <a:r>
                  <a:rPr lang="en-US"/>
                  <a:t>Year Average: 52</a:t>
                </a:r>
                <a:r>
                  <a:rPr lang="en-US" baseline="30000"/>
                  <a:t>nd</a:t>
                </a:r>
                <a:r>
                  <a:rPr lang="en-US"/>
                  <a:t> Percentile</a:t>
                </a:r>
              </a:p>
            </c:rich>
          </c:tx>
          <c:layout>
            <c:manualLayout>
              <c:xMode val="edge"/>
              <c:yMode val="edge"/>
              <c:x val="0.29776977877765282"/>
              <c:y val="0.89027655541088246"/>
            </c:manualLayout>
          </c:layout>
          <c:overlay val="0"/>
        </c:title>
        <c:numFmt formatCode="General" sourceLinked="0"/>
        <c:majorTickMark val="out"/>
        <c:minorTickMark val="none"/>
        <c:tickLblPos val="nextTo"/>
        <c:crossAx val="119178752"/>
        <c:crosses val="autoZero"/>
        <c:auto val="1"/>
        <c:lblAlgn val="ctr"/>
        <c:lblOffset val="100"/>
        <c:noMultiLvlLbl val="0"/>
      </c:catAx>
      <c:valAx>
        <c:axId val="119178752"/>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19164288"/>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a:t>Peregrine Data: Business Law</a:t>
            </a:r>
          </a:p>
          <a:p>
            <a:pPr>
              <a:defRPr sz="1200"/>
            </a:pPr>
            <a:r>
              <a:rPr lang="en-US" sz="1200" baseline="0"/>
              <a:t>SACS: Goal 1, Measure 1, PLO 5</a:t>
            </a:r>
          </a:p>
          <a:p>
            <a:pPr>
              <a:defRPr sz="1200"/>
            </a:pPr>
            <a:r>
              <a:rPr lang="en-US" sz="1200" baseline="0"/>
              <a:t>ACBSP: Figure 6.5: e.</a:t>
            </a:r>
          </a:p>
          <a:p>
            <a:pPr>
              <a:defRPr sz="1200"/>
            </a:pPr>
            <a:r>
              <a:rPr lang="en-US" sz="1200" baseline="0"/>
              <a:t>Attachment 8</a:t>
            </a:r>
          </a:p>
        </c:rich>
      </c:tx>
      <c:layout>
        <c:manualLayout>
          <c:xMode val="edge"/>
          <c:yMode val="edge"/>
          <c:x val="0.29431106822178532"/>
          <c:y val="2.189296777688372E-2"/>
        </c:manualLayout>
      </c:layout>
      <c:overlay val="0"/>
    </c:title>
    <c:autoTitleDeleted val="0"/>
    <c:plotArea>
      <c:layout>
        <c:manualLayout>
          <c:layoutTarget val="inner"/>
          <c:xMode val="edge"/>
          <c:yMode val="edge"/>
          <c:x val="0.16813851287799264"/>
          <c:y val="0.28198993278698192"/>
          <c:w val="0.79139846359163979"/>
          <c:h val="0.47440341076587467"/>
        </c:manualLayout>
      </c:layout>
      <c:barChart>
        <c:barDir val="col"/>
        <c:grouping val="clustered"/>
        <c:varyColors val="0"/>
        <c:ser>
          <c:idx val="0"/>
          <c:order val="0"/>
          <c:tx>
            <c:strRef>
              <c:f>'Peregrine test'!$B$116</c:f>
              <c:strCache>
                <c:ptCount val="1"/>
                <c:pt idx="0">
                  <c:v>Data Pt</c:v>
                </c:pt>
              </c:strCache>
            </c:strRef>
          </c:tx>
          <c:invertIfNegative val="0"/>
          <c:cat>
            <c:strRef>
              <c:f>'Peregrine test'!$A$124:$A$128</c:f>
              <c:strCache>
                <c:ptCount val="5"/>
                <c:pt idx="0">
                  <c:v>CPC17-18</c:v>
                </c:pt>
                <c:pt idx="1">
                  <c:v>CPC18-19</c:v>
                </c:pt>
                <c:pt idx="2">
                  <c:v>CPC19-20</c:v>
                </c:pt>
                <c:pt idx="3">
                  <c:v>CPC 20-21</c:v>
                </c:pt>
                <c:pt idx="4">
                  <c:v>CPC21-22</c:v>
                </c:pt>
              </c:strCache>
            </c:strRef>
          </c:cat>
          <c:val>
            <c:numRef>
              <c:f>'Peregrine test'!$B$124:$B$128</c:f>
              <c:numCache>
                <c:formatCode>0</c:formatCode>
                <c:ptCount val="5"/>
                <c:pt idx="0">
                  <c:v>52</c:v>
                </c:pt>
                <c:pt idx="1">
                  <c:v>54</c:v>
                </c:pt>
                <c:pt idx="2">
                  <c:v>58</c:v>
                </c:pt>
                <c:pt idx="3">
                  <c:v>68</c:v>
                </c:pt>
                <c:pt idx="4">
                  <c:v>62</c:v>
                </c:pt>
              </c:numCache>
            </c:numRef>
          </c:val>
          <c:extLst>
            <c:ext xmlns:c16="http://schemas.microsoft.com/office/drawing/2014/chart" uri="{C3380CC4-5D6E-409C-BE32-E72D297353CC}">
              <c16:uniqueId val="{00000000-86BB-493E-B511-A77A242E5C21}"/>
            </c:ext>
          </c:extLst>
        </c:ser>
        <c:dLbls>
          <c:showLegendKey val="0"/>
          <c:showVal val="0"/>
          <c:showCatName val="0"/>
          <c:showSerName val="0"/>
          <c:showPercent val="0"/>
          <c:showBubbleSize val="0"/>
        </c:dLbls>
        <c:gapWidth val="150"/>
        <c:axId val="120074624"/>
        <c:axId val="120076544"/>
      </c:barChart>
      <c:catAx>
        <c:axId val="120074624"/>
        <c:scaling>
          <c:orientation val="minMax"/>
        </c:scaling>
        <c:delete val="0"/>
        <c:axPos val="b"/>
        <c:title>
          <c:tx>
            <c:rich>
              <a:bodyPr/>
              <a:lstStyle/>
              <a:p>
                <a:pPr>
                  <a:defRPr/>
                </a:pPr>
                <a:r>
                  <a:rPr lang="en-US"/>
                  <a:t>5</a:t>
                </a:r>
                <a:r>
                  <a:rPr lang="en-US" baseline="0"/>
                  <a:t> </a:t>
                </a:r>
                <a:r>
                  <a:rPr lang="en-US"/>
                  <a:t>Year Average: 59</a:t>
                </a:r>
                <a:r>
                  <a:rPr lang="en-US" baseline="30000"/>
                  <a:t>th</a:t>
                </a:r>
                <a:r>
                  <a:rPr lang="en-US"/>
                  <a:t> Percentile</a:t>
                </a:r>
              </a:p>
            </c:rich>
          </c:tx>
          <c:layout>
            <c:manualLayout>
              <c:xMode val="edge"/>
              <c:yMode val="edge"/>
              <c:x val="0.35976046300957126"/>
              <c:y val="0.9012737289852697"/>
            </c:manualLayout>
          </c:layout>
          <c:overlay val="0"/>
        </c:title>
        <c:numFmt formatCode="General" sourceLinked="0"/>
        <c:majorTickMark val="out"/>
        <c:minorTickMark val="none"/>
        <c:tickLblPos val="nextTo"/>
        <c:crossAx val="120076544"/>
        <c:crosses val="autoZero"/>
        <c:auto val="1"/>
        <c:lblAlgn val="ctr"/>
        <c:lblOffset val="100"/>
        <c:noMultiLvlLbl val="0"/>
      </c:catAx>
      <c:valAx>
        <c:axId val="120076544"/>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20074624"/>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a:t>Peregrine Data: Economics</a:t>
            </a:r>
          </a:p>
          <a:p>
            <a:pPr>
              <a:defRPr sz="1200"/>
            </a:pPr>
            <a:r>
              <a:rPr lang="en-US" sz="1200" baseline="0"/>
              <a:t>SACS: Goal 1, Measure 1, PLO 6</a:t>
            </a:r>
          </a:p>
          <a:p>
            <a:pPr>
              <a:defRPr sz="1200"/>
            </a:pPr>
            <a:r>
              <a:rPr lang="en-US" sz="1200" baseline="0"/>
              <a:t>ACBSP: Figure 6.5: f.</a:t>
            </a:r>
          </a:p>
          <a:p>
            <a:pPr>
              <a:defRPr sz="1200"/>
            </a:pPr>
            <a:r>
              <a:rPr lang="en-US" sz="1200" baseline="0"/>
              <a:t>Attachment 9</a:t>
            </a:r>
          </a:p>
        </c:rich>
      </c:tx>
      <c:layout>
        <c:manualLayout>
          <c:xMode val="edge"/>
          <c:yMode val="edge"/>
          <c:x val="0.24816712436017765"/>
          <c:y val="2.0487749420966973E-2"/>
        </c:manualLayout>
      </c:layout>
      <c:overlay val="0"/>
    </c:title>
    <c:autoTitleDeleted val="0"/>
    <c:plotArea>
      <c:layout>
        <c:manualLayout>
          <c:layoutTarget val="inner"/>
          <c:xMode val="edge"/>
          <c:yMode val="edge"/>
          <c:x val="0.17701107135337998"/>
          <c:y val="0.2782126022408552"/>
          <c:w val="0.79098470601360948"/>
          <c:h val="0.48939795167493078"/>
        </c:manualLayout>
      </c:layout>
      <c:barChart>
        <c:barDir val="col"/>
        <c:grouping val="clustered"/>
        <c:varyColors val="0"/>
        <c:ser>
          <c:idx val="0"/>
          <c:order val="0"/>
          <c:tx>
            <c:strRef>
              <c:f>'Peregrine test'!$B$137</c:f>
              <c:strCache>
                <c:ptCount val="1"/>
                <c:pt idx="0">
                  <c:v>Data Pt</c:v>
                </c:pt>
              </c:strCache>
            </c:strRef>
          </c:tx>
          <c:invertIfNegative val="0"/>
          <c:cat>
            <c:strRef>
              <c:f>'Peregrine test'!$A$145:$A$149</c:f>
              <c:strCache>
                <c:ptCount val="5"/>
                <c:pt idx="0">
                  <c:v>CPC17-18</c:v>
                </c:pt>
                <c:pt idx="1">
                  <c:v>CPC18-19</c:v>
                </c:pt>
                <c:pt idx="2">
                  <c:v>CPC19-20</c:v>
                </c:pt>
                <c:pt idx="3">
                  <c:v>CPC20-21</c:v>
                </c:pt>
                <c:pt idx="4">
                  <c:v>CPC21-22</c:v>
                </c:pt>
              </c:strCache>
            </c:strRef>
          </c:cat>
          <c:val>
            <c:numRef>
              <c:f>'Peregrine test'!$B$145:$B$149</c:f>
              <c:numCache>
                <c:formatCode>0</c:formatCode>
                <c:ptCount val="5"/>
                <c:pt idx="0">
                  <c:v>46</c:v>
                </c:pt>
                <c:pt idx="1">
                  <c:v>41</c:v>
                </c:pt>
                <c:pt idx="2">
                  <c:v>59</c:v>
                </c:pt>
                <c:pt idx="3">
                  <c:v>74</c:v>
                </c:pt>
                <c:pt idx="4">
                  <c:v>56</c:v>
                </c:pt>
              </c:numCache>
            </c:numRef>
          </c:val>
          <c:extLst>
            <c:ext xmlns:c16="http://schemas.microsoft.com/office/drawing/2014/chart" uri="{C3380CC4-5D6E-409C-BE32-E72D297353CC}">
              <c16:uniqueId val="{00000000-D2CE-44A8-BB29-40ADF5749C5C}"/>
            </c:ext>
          </c:extLst>
        </c:ser>
        <c:dLbls>
          <c:showLegendKey val="0"/>
          <c:showVal val="0"/>
          <c:showCatName val="0"/>
          <c:showSerName val="0"/>
          <c:showPercent val="0"/>
          <c:showBubbleSize val="0"/>
        </c:dLbls>
        <c:gapWidth val="150"/>
        <c:axId val="119324672"/>
        <c:axId val="119326592"/>
      </c:barChart>
      <c:catAx>
        <c:axId val="119324672"/>
        <c:scaling>
          <c:orientation val="minMax"/>
        </c:scaling>
        <c:delete val="0"/>
        <c:axPos val="b"/>
        <c:title>
          <c:tx>
            <c:rich>
              <a:bodyPr/>
              <a:lstStyle/>
              <a:p>
                <a:pPr>
                  <a:defRPr/>
                </a:pPr>
                <a:r>
                  <a:rPr lang="en-US"/>
                  <a:t>5</a:t>
                </a:r>
                <a:r>
                  <a:rPr lang="en-US" baseline="0"/>
                  <a:t> Y</a:t>
                </a:r>
                <a:r>
                  <a:rPr lang="en-US"/>
                  <a:t>ear Average: 55</a:t>
                </a:r>
                <a:r>
                  <a:rPr lang="en-US" baseline="30000"/>
                  <a:t>th</a:t>
                </a:r>
                <a:r>
                  <a:rPr lang="en-US"/>
                  <a:t> Percentile</a:t>
                </a:r>
              </a:p>
            </c:rich>
          </c:tx>
          <c:layout>
            <c:manualLayout>
              <c:xMode val="edge"/>
              <c:yMode val="edge"/>
              <c:x val="0.32397185002963313"/>
              <c:y val="0.90816804287093089"/>
            </c:manualLayout>
          </c:layout>
          <c:overlay val="0"/>
        </c:title>
        <c:numFmt formatCode="General" sourceLinked="0"/>
        <c:majorTickMark val="out"/>
        <c:minorTickMark val="none"/>
        <c:tickLblPos val="nextTo"/>
        <c:crossAx val="119326592"/>
        <c:crosses val="autoZero"/>
        <c:auto val="1"/>
        <c:lblAlgn val="ctr"/>
        <c:lblOffset val="100"/>
        <c:noMultiLvlLbl val="0"/>
      </c:catAx>
      <c:valAx>
        <c:axId val="119326592"/>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19324672"/>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a:t>Peregrine Data: Ethics</a:t>
            </a:r>
          </a:p>
          <a:p>
            <a:pPr>
              <a:defRPr sz="1200"/>
            </a:pPr>
            <a:r>
              <a:rPr lang="en-US" sz="1200" baseline="0"/>
              <a:t>SACS: Goal 1, Measure 1, PLO 7</a:t>
            </a:r>
          </a:p>
          <a:p>
            <a:pPr>
              <a:defRPr sz="1200"/>
            </a:pPr>
            <a:r>
              <a:rPr lang="en-US" sz="1200" baseline="0"/>
              <a:t>ACBSP: Figure 6.5: g.</a:t>
            </a:r>
          </a:p>
          <a:p>
            <a:pPr>
              <a:defRPr sz="1200"/>
            </a:pPr>
            <a:r>
              <a:rPr lang="en-US" sz="1200" baseline="0"/>
              <a:t>Attachment 10</a:t>
            </a:r>
          </a:p>
        </c:rich>
      </c:tx>
      <c:layout>
        <c:manualLayout>
          <c:xMode val="edge"/>
          <c:yMode val="edge"/>
          <c:x val="0.25086211105962042"/>
          <c:y val="7.8460586747879577E-3"/>
        </c:manualLayout>
      </c:layout>
      <c:overlay val="0"/>
    </c:title>
    <c:autoTitleDeleted val="0"/>
    <c:plotArea>
      <c:layout>
        <c:manualLayout>
          <c:layoutTarget val="inner"/>
          <c:xMode val="edge"/>
          <c:yMode val="edge"/>
          <c:x val="0.17739825444573579"/>
          <c:y val="0.26432618218666326"/>
          <c:w val="0.79052751885996675"/>
          <c:h val="0.47522205160580555"/>
        </c:manualLayout>
      </c:layout>
      <c:barChart>
        <c:barDir val="col"/>
        <c:grouping val="clustered"/>
        <c:varyColors val="0"/>
        <c:ser>
          <c:idx val="0"/>
          <c:order val="0"/>
          <c:tx>
            <c:strRef>
              <c:f>'Peregrine test'!$B$158</c:f>
              <c:strCache>
                <c:ptCount val="1"/>
                <c:pt idx="0">
                  <c:v>Data Pt</c:v>
                </c:pt>
              </c:strCache>
            </c:strRef>
          </c:tx>
          <c:invertIfNegative val="0"/>
          <c:cat>
            <c:strRef>
              <c:f>'Peregrine test'!$A$167:$A$171</c:f>
              <c:strCache>
                <c:ptCount val="5"/>
                <c:pt idx="0">
                  <c:v>CPC17-18</c:v>
                </c:pt>
                <c:pt idx="1">
                  <c:v>CPC18-19</c:v>
                </c:pt>
                <c:pt idx="2">
                  <c:v>CPC19-20</c:v>
                </c:pt>
                <c:pt idx="3">
                  <c:v>CPC20-21</c:v>
                </c:pt>
                <c:pt idx="4">
                  <c:v>CPC21-22</c:v>
                </c:pt>
              </c:strCache>
            </c:strRef>
          </c:cat>
          <c:val>
            <c:numRef>
              <c:f>'Peregrine test'!$B$167:$B$171</c:f>
              <c:numCache>
                <c:formatCode>0</c:formatCode>
                <c:ptCount val="5"/>
                <c:pt idx="0">
                  <c:v>52</c:v>
                </c:pt>
                <c:pt idx="1">
                  <c:v>55</c:v>
                </c:pt>
                <c:pt idx="2">
                  <c:v>59</c:v>
                </c:pt>
                <c:pt idx="3">
                  <c:v>81</c:v>
                </c:pt>
                <c:pt idx="4">
                  <c:v>61</c:v>
                </c:pt>
              </c:numCache>
            </c:numRef>
          </c:val>
          <c:extLst>
            <c:ext xmlns:c16="http://schemas.microsoft.com/office/drawing/2014/chart" uri="{C3380CC4-5D6E-409C-BE32-E72D297353CC}">
              <c16:uniqueId val="{00000000-0119-4641-B516-5AAF45ABC812}"/>
            </c:ext>
          </c:extLst>
        </c:ser>
        <c:dLbls>
          <c:showLegendKey val="0"/>
          <c:showVal val="0"/>
          <c:showCatName val="0"/>
          <c:showSerName val="0"/>
          <c:showPercent val="0"/>
          <c:showBubbleSize val="0"/>
        </c:dLbls>
        <c:gapWidth val="150"/>
        <c:axId val="120220672"/>
        <c:axId val="120226944"/>
      </c:barChart>
      <c:catAx>
        <c:axId val="120220672"/>
        <c:scaling>
          <c:orientation val="minMax"/>
        </c:scaling>
        <c:delete val="0"/>
        <c:axPos val="b"/>
        <c:title>
          <c:tx>
            <c:rich>
              <a:bodyPr/>
              <a:lstStyle/>
              <a:p>
                <a:pPr>
                  <a:defRPr/>
                </a:pPr>
                <a:r>
                  <a:rPr lang="en-US"/>
                  <a:t>5</a:t>
                </a:r>
                <a:r>
                  <a:rPr lang="en-US" baseline="0"/>
                  <a:t> </a:t>
                </a:r>
                <a:r>
                  <a:rPr lang="en-US"/>
                  <a:t>Year Average: 62</a:t>
                </a:r>
                <a:r>
                  <a:rPr lang="en-US" baseline="30000"/>
                  <a:t>nd</a:t>
                </a:r>
                <a:r>
                  <a:rPr lang="en-US"/>
                  <a:t> Percentile </a:t>
                </a:r>
              </a:p>
            </c:rich>
          </c:tx>
          <c:layout>
            <c:manualLayout>
              <c:xMode val="edge"/>
              <c:yMode val="edge"/>
              <c:x val="0.3150743849525221"/>
              <c:y val="0.88596459857144805"/>
            </c:manualLayout>
          </c:layout>
          <c:overlay val="0"/>
        </c:title>
        <c:numFmt formatCode="General" sourceLinked="0"/>
        <c:majorTickMark val="out"/>
        <c:minorTickMark val="none"/>
        <c:tickLblPos val="nextTo"/>
        <c:crossAx val="120226944"/>
        <c:crosses val="autoZero"/>
        <c:auto val="1"/>
        <c:lblAlgn val="ctr"/>
        <c:lblOffset val="100"/>
        <c:noMultiLvlLbl val="0"/>
      </c:catAx>
      <c:valAx>
        <c:axId val="120226944"/>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20220672"/>
        <c:crosses val="autoZero"/>
        <c:crossBetween val="between"/>
        <c:majorUnit val="10"/>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a:t>Peregrine Data: Global Issues</a:t>
            </a:r>
          </a:p>
          <a:p>
            <a:pPr>
              <a:defRPr sz="1200"/>
            </a:pPr>
            <a:r>
              <a:rPr lang="en-US" sz="1200" baseline="0"/>
              <a:t>SACS: Goal 1, Measure 1, PLO 8</a:t>
            </a:r>
          </a:p>
          <a:p>
            <a:pPr>
              <a:defRPr sz="1200"/>
            </a:pPr>
            <a:r>
              <a:rPr lang="en-US" sz="1200" baseline="0"/>
              <a:t>ACBSP: Figure 6.5: h.</a:t>
            </a:r>
          </a:p>
          <a:p>
            <a:pPr>
              <a:defRPr sz="1200"/>
            </a:pPr>
            <a:r>
              <a:rPr lang="en-US" sz="1200" baseline="0"/>
              <a:t>Attachment 11</a:t>
            </a:r>
          </a:p>
        </c:rich>
      </c:tx>
      <c:layout>
        <c:manualLayout>
          <c:xMode val="edge"/>
          <c:yMode val="edge"/>
          <c:x val="0.26566857047058445"/>
          <c:y val="3.8205485345037649E-2"/>
        </c:manualLayout>
      </c:layout>
      <c:overlay val="0"/>
    </c:title>
    <c:autoTitleDeleted val="0"/>
    <c:plotArea>
      <c:layout>
        <c:manualLayout>
          <c:layoutTarget val="inner"/>
          <c:xMode val="edge"/>
          <c:yMode val="edge"/>
          <c:x val="0.17739834801084745"/>
          <c:y val="0.27701015838062221"/>
          <c:w val="0.7905274707664135"/>
          <c:h val="0.50809585264916435"/>
        </c:manualLayout>
      </c:layout>
      <c:barChart>
        <c:barDir val="col"/>
        <c:grouping val="clustered"/>
        <c:varyColors val="0"/>
        <c:ser>
          <c:idx val="0"/>
          <c:order val="0"/>
          <c:tx>
            <c:strRef>
              <c:f>'Peregrine test'!$B$180</c:f>
              <c:strCache>
                <c:ptCount val="1"/>
                <c:pt idx="0">
                  <c:v>Data Pt</c:v>
                </c:pt>
              </c:strCache>
            </c:strRef>
          </c:tx>
          <c:invertIfNegative val="0"/>
          <c:cat>
            <c:strRef>
              <c:f>'Peregrine test'!$A$189:$A$193</c:f>
              <c:strCache>
                <c:ptCount val="5"/>
                <c:pt idx="0">
                  <c:v>CPC17-18</c:v>
                </c:pt>
                <c:pt idx="1">
                  <c:v>CPC18-19</c:v>
                </c:pt>
                <c:pt idx="2">
                  <c:v>CPC19-20</c:v>
                </c:pt>
                <c:pt idx="3">
                  <c:v>CPC20-21</c:v>
                </c:pt>
                <c:pt idx="4">
                  <c:v>CPC21-22</c:v>
                </c:pt>
              </c:strCache>
            </c:strRef>
          </c:cat>
          <c:val>
            <c:numRef>
              <c:f>'Peregrine test'!$B$189:$B$193</c:f>
              <c:numCache>
                <c:formatCode>0</c:formatCode>
                <c:ptCount val="5"/>
                <c:pt idx="0">
                  <c:v>49</c:v>
                </c:pt>
                <c:pt idx="1">
                  <c:v>51</c:v>
                </c:pt>
                <c:pt idx="2">
                  <c:v>57</c:v>
                </c:pt>
                <c:pt idx="3">
                  <c:v>57</c:v>
                </c:pt>
                <c:pt idx="4">
                  <c:v>47</c:v>
                </c:pt>
              </c:numCache>
            </c:numRef>
          </c:val>
          <c:extLst>
            <c:ext xmlns:c16="http://schemas.microsoft.com/office/drawing/2014/chart" uri="{C3380CC4-5D6E-409C-BE32-E72D297353CC}">
              <c16:uniqueId val="{00000000-017A-415C-ACCE-6B51DB411A91}"/>
            </c:ext>
          </c:extLst>
        </c:ser>
        <c:dLbls>
          <c:showLegendKey val="0"/>
          <c:showVal val="0"/>
          <c:showCatName val="0"/>
          <c:showSerName val="0"/>
          <c:showPercent val="0"/>
          <c:showBubbleSize val="0"/>
        </c:dLbls>
        <c:gapWidth val="150"/>
        <c:axId val="120126464"/>
        <c:axId val="120280192"/>
      </c:barChart>
      <c:catAx>
        <c:axId val="120126464"/>
        <c:scaling>
          <c:orientation val="minMax"/>
        </c:scaling>
        <c:delete val="0"/>
        <c:axPos val="b"/>
        <c:title>
          <c:tx>
            <c:rich>
              <a:bodyPr/>
              <a:lstStyle/>
              <a:p>
                <a:pPr>
                  <a:defRPr/>
                </a:pPr>
                <a:r>
                  <a:rPr lang="en-US"/>
                  <a:t>5</a:t>
                </a:r>
                <a:r>
                  <a:rPr lang="en-US" baseline="0"/>
                  <a:t> </a:t>
                </a:r>
                <a:r>
                  <a:rPr lang="en-US"/>
                  <a:t>Year Average: 52</a:t>
                </a:r>
                <a:r>
                  <a:rPr lang="en-US" baseline="30000"/>
                  <a:t>nd</a:t>
                </a:r>
                <a:r>
                  <a:rPr lang="en-US"/>
                  <a:t> Pecentile </a:t>
                </a:r>
              </a:p>
            </c:rich>
          </c:tx>
          <c:layout>
            <c:manualLayout>
              <c:xMode val="edge"/>
              <c:yMode val="edge"/>
              <c:x val="0.31987344952986951"/>
              <c:y val="0.92470006336632382"/>
            </c:manualLayout>
          </c:layout>
          <c:overlay val="0"/>
        </c:title>
        <c:numFmt formatCode="General" sourceLinked="0"/>
        <c:majorTickMark val="out"/>
        <c:minorTickMark val="none"/>
        <c:tickLblPos val="nextTo"/>
        <c:crossAx val="120280192"/>
        <c:crosses val="autoZero"/>
        <c:auto val="1"/>
        <c:lblAlgn val="ctr"/>
        <c:lblOffset val="100"/>
        <c:noMultiLvlLbl val="0"/>
      </c:catAx>
      <c:valAx>
        <c:axId val="120280192"/>
        <c:scaling>
          <c:orientation val="minMax"/>
          <c:max val="70"/>
          <c:min val="0"/>
        </c:scaling>
        <c:delete val="0"/>
        <c:axPos val="l"/>
        <c:majorGridlines/>
        <c:title>
          <c:tx>
            <c:rich>
              <a:bodyPr rot="-5400000" vert="horz"/>
              <a:lstStyle/>
              <a:p>
                <a:pPr>
                  <a:defRPr/>
                </a:pPr>
                <a:r>
                  <a:rPr lang="en-US"/>
                  <a:t>National Percentile</a:t>
                </a:r>
              </a:p>
            </c:rich>
          </c:tx>
          <c:overlay val="0"/>
        </c:title>
        <c:numFmt formatCode="0" sourceLinked="1"/>
        <c:majorTickMark val="out"/>
        <c:minorTickMark val="none"/>
        <c:tickLblPos val="nextTo"/>
        <c:crossAx val="120126464"/>
        <c:crosses val="autoZero"/>
        <c:crossBetween val="between"/>
        <c:majorUnit val="10"/>
        <c:minorUnit val="2"/>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96022-227C-476F-9ED4-899713E3A71C}" type="doc">
      <dgm:prSet loTypeId="urn:microsoft.com/office/officeart/2005/8/layout/chevron1" loCatId="process" qsTypeId="urn:microsoft.com/office/officeart/2005/8/quickstyle/simple1" qsCatId="simple" csTypeId="urn:microsoft.com/office/officeart/2005/8/colors/accent1_2" csCatId="accent1" phldr="1"/>
      <dgm:spPr/>
    </dgm:pt>
    <dgm:pt modelId="{44C74E6C-97EB-4F05-B529-94D4E0B92BB1}">
      <dgm:prSet phldrT="[Text]"/>
      <dgm:spPr>
        <a:solidFill>
          <a:schemeClr val="bg2">
            <a:lumMod val="75000"/>
          </a:schemeClr>
        </a:solidFill>
        <a:ln>
          <a:solidFill>
            <a:schemeClr val="accent1"/>
          </a:solidFill>
        </a:ln>
      </dgm:spPr>
      <dgm:t>
        <a:bodyPr/>
        <a:lstStyle/>
        <a:p>
          <a:r>
            <a:rPr lang="en-US" b="1" dirty="0">
              <a:solidFill>
                <a:sysClr val="windowText" lastClr="000000"/>
              </a:solidFill>
            </a:rPr>
            <a:t>Inputs</a:t>
          </a:r>
          <a:br>
            <a:rPr lang="en-US" b="1" dirty="0">
              <a:solidFill>
                <a:sysClr val="windowText" lastClr="000000"/>
              </a:solidFill>
            </a:rPr>
          </a:br>
          <a:r>
            <a:rPr lang="en-US" b="1" dirty="0">
              <a:solidFill>
                <a:sysClr val="windowText" lastClr="000000"/>
              </a:solidFill>
            </a:rPr>
            <a:t>(Activities)</a:t>
          </a:r>
        </a:p>
      </dgm:t>
    </dgm:pt>
    <dgm:pt modelId="{C64DC70D-806D-457F-934B-5DD408ECED2D}" type="parTrans" cxnId="{D1B83005-A6AF-41FE-AA7A-25B304D52624}">
      <dgm:prSet/>
      <dgm:spPr/>
      <dgm:t>
        <a:bodyPr/>
        <a:lstStyle/>
        <a:p>
          <a:endParaRPr lang="en-US"/>
        </a:p>
      </dgm:t>
    </dgm:pt>
    <dgm:pt modelId="{826254C8-A649-446B-BF37-CA0A5772BA3F}" type="sibTrans" cxnId="{D1B83005-A6AF-41FE-AA7A-25B304D52624}">
      <dgm:prSet/>
      <dgm:spPr/>
      <dgm:t>
        <a:bodyPr/>
        <a:lstStyle/>
        <a:p>
          <a:endParaRPr lang="en-US"/>
        </a:p>
      </dgm:t>
    </dgm:pt>
    <dgm:pt modelId="{4D01583E-5758-471F-B1F2-5CDC38EE06C5}">
      <dgm:prSet phldrT="[Text]"/>
      <dgm:spPr>
        <a:solidFill>
          <a:schemeClr val="bg2">
            <a:lumMod val="75000"/>
          </a:schemeClr>
        </a:solidFill>
        <a:ln>
          <a:solidFill>
            <a:schemeClr val="accent1"/>
          </a:solidFill>
        </a:ln>
      </dgm:spPr>
      <dgm:t>
        <a:bodyPr/>
        <a:lstStyle/>
        <a:p>
          <a:r>
            <a:rPr lang="en-US" b="1" dirty="0">
              <a:solidFill>
                <a:schemeClr val="tx1"/>
              </a:solidFill>
            </a:rPr>
            <a:t>Outputs</a:t>
          </a:r>
        </a:p>
      </dgm:t>
    </dgm:pt>
    <dgm:pt modelId="{347165A6-DAD0-4F1F-9266-B3467A5CE00C}" type="parTrans" cxnId="{DAB589D4-89AD-4A04-BD32-575D434FB46E}">
      <dgm:prSet/>
      <dgm:spPr/>
      <dgm:t>
        <a:bodyPr/>
        <a:lstStyle/>
        <a:p>
          <a:endParaRPr lang="en-US"/>
        </a:p>
      </dgm:t>
    </dgm:pt>
    <dgm:pt modelId="{D19C230D-E8DB-45A9-BE1F-69D824C4A4A4}" type="sibTrans" cxnId="{DAB589D4-89AD-4A04-BD32-575D434FB46E}">
      <dgm:prSet/>
      <dgm:spPr/>
      <dgm:t>
        <a:bodyPr/>
        <a:lstStyle/>
        <a:p>
          <a:endParaRPr lang="en-US"/>
        </a:p>
      </dgm:t>
    </dgm:pt>
    <dgm:pt modelId="{577D4021-E7D5-45F8-99E6-4F956A4D889B}">
      <dgm:prSet phldrT="[Text]"/>
      <dgm:spPr>
        <a:solidFill>
          <a:schemeClr val="bg2">
            <a:lumMod val="75000"/>
          </a:schemeClr>
        </a:solidFill>
        <a:ln>
          <a:solidFill>
            <a:schemeClr val="accent1"/>
          </a:solidFill>
        </a:ln>
      </dgm:spPr>
      <dgm:t>
        <a:bodyPr/>
        <a:lstStyle/>
        <a:p>
          <a:r>
            <a:rPr lang="en-US" b="1" dirty="0">
              <a:solidFill>
                <a:schemeClr val="tx1"/>
              </a:solidFill>
            </a:rPr>
            <a:t>Outcomes</a:t>
          </a:r>
          <a:br>
            <a:rPr lang="en-US" b="1" dirty="0">
              <a:solidFill>
                <a:schemeClr val="tx1"/>
              </a:solidFill>
            </a:rPr>
          </a:br>
          <a:r>
            <a:rPr lang="en-US" b="1" dirty="0">
              <a:solidFill>
                <a:schemeClr val="tx1"/>
              </a:solidFill>
            </a:rPr>
            <a:t>(measured)</a:t>
          </a:r>
        </a:p>
      </dgm:t>
    </dgm:pt>
    <dgm:pt modelId="{50184EC0-B1ED-41E3-B9B8-C02E7606711B}" type="parTrans" cxnId="{4E208D66-FDA4-44A0-8BC9-7F62D2ECFFC8}">
      <dgm:prSet/>
      <dgm:spPr/>
      <dgm:t>
        <a:bodyPr/>
        <a:lstStyle/>
        <a:p>
          <a:endParaRPr lang="en-US"/>
        </a:p>
      </dgm:t>
    </dgm:pt>
    <dgm:pt modelId="{78777C2F-1A86-4DFA-8B0E-FAE8907C91DF}" type="sibTrans" cxnId="{4E208D66-FDA4-44A0-8BC9-7F62D2ECFFC8}">
      <dgm:prSet/>
      <dgm:spPr/>
      <dgm:t>
        <a:bodyPr/>
        <a:lstStyle/>
        <a:p>
          <a:endParaRPr lang="en-US"/>
        </a:p>
      </dgm:t>
    </dgm:pt>
    <dgm:pt modelId="{F4E9A6C6-58D1-40D9-BF6E-1B5C805F86AD}">
      <dgm:prSet phldrT="[Text]" custT="1"/>
      <dgm:spPr>
        <a:solidFill>
          <a:schemeClr val="bg2">
            <a:lumMod val="75000"/>
          </a:schemeClr>
        </a:solidFill>
        <a:ln>
          <a:solidFill>
            <a:schemeClr val="accent1"/>
          </a:solidFill>
        </a:ln>
      </dgm:spPr>
      <dgm:t>
        <a:bodyPr/>
        <a:lstStyle/>
        <a:p>
          <a:r>
            <a:rPr lang="en-US" sz="2800" b="1" dirty="0">
              <a:solidFill>
                <a:schemeClr val="tx1"/>
              </a:solidFill>
            </a:rPr>
            <a:t>Impacts</a:t>
          </a:r>
        </a:p>
      </dgm:t>
    </dgm:pt>
    <dgm:pt modelId="{3CE7B8FC-078B-4BD7-97FE-0AD8399DA91E}" type="parTrans" cxnId="{0446473C-898D-4D96-964F-63A457B4462C}">
      <dgm:prSet/>
      <dgm:spPr/>
      <dgm:t>
        <a:bodyPr/>
        <a:lstStyle/>
        <a:p>
          <a:endParaRPr lang="en-US"/>
        </a:p>
      </dgm:t>
    </dgm:pt>
    <dgm:pt modelId="{16AF72AF-C31A-4E9E-8543-9E09A5BC9FF6}" type="sibTrans" cxnId="{0446473C-898D-4D96-964F-63A457B4462C}">
      <dgm:prSet/>
      <dgm:spPr/>
      <dgm:t>
        <a:bodyPr/>
        <a:lstStyle/>
        <a:p>
          <a:endParaRPr lang="en-US"/>
        </a:p>
      </dgm:t>
    </dgm:pt>
    <dgm:pt modelId="{5CC10989-DD50-4122-9867-A283C262ED4D}" type="pres">
      <dgm:prSet presAssocID="{AFA96022-227C-476F-9ED4-899713E3A71C}" presName="Name0" presStyleCnt="0">
        <dgm:presLayoutVars>
          <dgm:dir/>
          <dgm:animLvl val="lvl"/>
          <dgm:resizeHandles val="exact"/>
        </dgm:presLayoutVars>
      </dgm:prSet>
      <dgm:spPr/>
    </dgm:pt>
    <dgm:pt modelId="{DF09AD73-6B28-4352-98F1-2CB1A4CDF09E}" type="pres">
      <dgm:prSet presAssocID="{44C74E6C-97EB-4F05-B529-94D4E0B92BB1}" presName="parTxOnly" presStyleLbl="node1" presStyleIdx="0" presStyleCnt="4">
        <dgm:presLayoutVars>
          <dgm:chMax val="0"/>
          <dgm:chPref val="0"/>
          <dgm:bulletEnabled val="1"/>
        </dgm:presLayoutVars>
      </dgm:prSet>
      <dgm:spPr/>
    </dgm:pt>
    <dgm:pt modelId="{09AF021E-5836-4D0B-90AB-3265F1CE51DD}" type="pres">
      <dgm:prSet presAssocID="{826254C8-A649-446B-BF37-CA0A5772BA3F}" presName="parTxOnlySpace" presStyleCnt="0"/>
      <dgm:spPr/>
    </dgm:pt>
    <dgm:pt modelId="{587DF28D-2795-4C76-8CA7-F6094849BB08}" type="pres">
      <dgm:prSet presAssocID="{4D01583E-5758-471F-B1F2-5CDC38EE06C5}" presName="parTxOnly" presStyleLbl="node1" presStyleIdx="1" presStyleCnt="4">
        <dgm:presLayoutVars>
          <dgm:chMax val="0"/>
          <dgm:chPref val="0"/>
          <dgm:bulletEnabled val="1"/>
        </dgm:presLayoutVars>
      </dgm:prSet>
      <dgm:spPr/>
    </dgm:pt>
    <dgm:pt modelId="{E7242DD6-4197-44FA-A04A-B4965EBEF3C7}" type="pres">
      <dgm:prSet presAssocID="{D19C230D-E8DB-45A9-BE1F-69D824C4A4A4}" presName="parTxOnlySpace" presStyleCnt="0"/>
      <dgm:spPr/>
    </dgm:pt>
    <dgm:pt modelId="{38C3951B-4FA4-43E1-B7D0-1BC8E947DA9D}" type="pres">
      <dgm:prSet presAssocID="{577D4021-E7D5-45F8-99E6-4F956A4D889B}" presName="parTxOnly" presStyleLbl="node1" presStyleIdx="2" presStyleCnt="4">
        <dgm:presLayoutVars>
          <dgm:chMax val="0"/>
          <dgm:chPref val="0"/>
          <dgm:bulletEnabled val="1"/>
        </dgm:presLayoutVars>
      </dgm:prSet>
      <dgm:spPr/>
    </dgm:pt>
    <dgm:pt modelId="{0B55A30F-6256-4E73-AFD6-D37A3B09FE3B}" type="pres">
      <dgm:prSet presAssocID="{78777C2F-1A86-4DFA-8B0E-FAE8907C91DF}" presName="parTxOnlySpace" presStyleCnt="0"/>
      <dgm:spPr/>
    </dgm:pt>
    <dgm:pt modelId="{33CD45BA-B91C-4E26-9452-4689DF102BFE}" type="pres">
      <dgm:prSet presAssocID="{F4E9A6C6-58D1-40D9-BF6E-1B5C805F86AD}" presName="parTxOnly" presStyleLbl="node1" presStyleIdx="3" presStyleCnt="4">
        <dgm:presLayoutVars>
          <dgm:chMax val="0"/>
          <dgm:chPref val="0"/>
          <dgm:bulletEnabled val="1"/>
        </dgm:presLayoutVars>
      </dgm:prSet>
      <dgm:spPr/>
    </dgm:pt>
  </dgm:ptLst>
  <dgm:cxnLst>
    <dgm:cxn modelId="{D1B83005-A6AF-41FE-AA7A-25B304D52624}" srcId="{AFA96022-227C-476F-9ED4-899713E3A71C}" destId="{44C74E6C-97EB-4F05-B529-94D4E0B92BB1}" srcOrd="0" destOrd="0" parTransId="{C64DC70D-806D-457F-934B-5DD408ECED2D}" sibTransId="{826254C8-A649-446B-BF37-CA0A5772BA3F}"/>
    <dgm:cxn modelId="{3A668212-9019-024C-8A43-F6D2793C8E4E}" type="presOf" srcId="{44C74E6C-97EB-4F05-B529-94D4E0B92BB1}" destId="{DF09AD73-6B28-4352-98F1-2CB1A4CDF09E}" srcOrd="0" destOrd="0" presId="urn:microsoft.com/office/officeart/2005/8/layout/chevron1"/>
    <dgm:cxn modelId="{0446473C-898D-4D96-964F-63A457B4462C}" srcId="{AFA96022-227C-476F-9ED4-899713E3A71C}" destId="{F4E9A6C6-58D1-40D9-BF6E-1B5C805F86AD}" srcOrd="3" destOrd="0" parTransId="{3CE7B8FC-078B-4BD7-97FE-0AD8399DA91E}" sibTransId="{16AF72AF-C31A-4E9E-8543-9E09A5BC9FF6}"/>
    <dgm:cxn modelId="{D4FA8246-ED51-3C46-B723-A5A8C4A3BF71}" type="presOf" srcId="{AFA96022-227C-476F-9ED4-899713E3A71C}" destId="{5CC10989-DD50-4122-9867-A283C262ED4D}" srcOrd="0" destOrd="0" presId="urn:microsoft.com/office/officeart/2005/8/layout/chevron1"/>
    <dgm:cxn modelId="{4E208D66-FDA4-44A0-8BC9-7F62D2ECFFC8}" srcId="{AFA96022-227C-476F-9ED4-899713E3A71C}" destId="{577D4021-E7D5-45F8-99E6-4F956A4D889B}" srcOrd="2" destOrd="0" parTransId="{50184EC0-B1ED-41E3-B9B8-C02E7606711B}" sibTransId="{78777C2F-1A86-4DFA-8B0E-FAE8907C91DF}"/>
    <dgm:cxn modelId="{C3A1606F-9387-534F-915A-47DC11404357}" type="presOf" srcId="{577D4021-E7D5-45F8-99E6-4F956A4D889B}" destId="{38C3951B-4FA4-43E1-B7D0-1BC8E947DA9D}" srcOrd="0" destOrd="0" presId="urn:microsoft.com/office/officeart/2005/8/layout/chevron1"/>
    <dgm:cxn modelId="{E1138CCF-32C4-E44D-B5D3-644BC52B4421}" type="presOf" srcId="{F4E9A6C6-58D1-40D9-BF6E-1B5C805F86AD}" destId="{33CD45BA-B91C-4E26-9452-4689DF102BFE}" srcOrd="0" destOrd="0" presId="urn:microsoft.com/office/officeart/2005/8/layout/chevron1"/>
    <dgm:cxn modelId="{AEB748D0-0390-4B4D-B1A9-5C42F9518D78}" type="presOf" srcId="{4D01583E-5758-471F-B1F2-5CDC38EE06C5}" destId="{587DF28D-2795-4C76-8CA7-F6094849BB08}" srcOrd="0" destOrd="0" presId="urn:microsoft.com/office/officeart/2005/8/layout/chevron1"/>
    <dgm:cxn modelId="{DAB589D4-89AD-4A04-BD32-575D434FB46E}" srcId="{AFA96022-227C-476F-9ED4-899713E3A71C}" destId="{4D01583E-5758-471F-B1F2-5CDC38EE06C5}" srcOrd="1" destOrd="0" parTransId="{347165A6-DAD0-4F1F-9266-B3467A5CE00C}" sibTransId="{D19C230D-E8DB-45A9-BE1F-69D824C4A4A4}"/>
    <dgm:cxn modelId="{A6155EC9-D5AF-9A4B-B9E3-CC3EB73F9856}" type="presParOf" srcId="{5CC10989-DD50-4122-9867-A283C262ED4D}" destId="{DF09AD73-6B28-4352-98F1-2CB1A4CDF09E}" srcOrd="0" destOrd="0" presId="urn:microsoft.com/office/officeart/2005/8/layout/chevron1"/>
    <dgm:cxn modelId="{684DAB52-2C1A-9A49-8BFC-088AF08B82C7}" type="presParOf" srcId="{5CC10989-DD50-4122-9867-A283C262ED4D}" destId="{09AF021E-5836-4D0B-90AB-3265F1CE51DD}" srcOrd="1" destOrd="0" presId="urn:microsoft.com/office/officeart/2005/8/layout/chevron1"/>
    <dgm:cxn modelId="{8F180435-0D90-DD4C-8B91-92A2DD394DFB}" type="presParOf" srcId="{5CC10989-DD50-4122-9867-A283C262ED4D}" destId="{587DF28D-2795-4C76-8CA7-F6094849BB08}" srcOrd="2" destOrd="0" presId="urn:microsoft.com/office/officeart/2005/8/layout/chevron1"/>
    <dgm:cxn modelId="{F8A26455-A76E-C944-99D6-D6B38ADC7FB4}" type="presParOf" srcId="{5CC10989-DD50-4122-9867-A283C262ED4D}" destId="{E7242DD6-4197-44FA-A04A-B4965EBEF3C7}" srcOrd="3" destOrd="0" presId="urn:microsoft.com/office/officeart/2005/8/layout/chevron1"/>
    <dgm:cxn modelId="{32622403-4104-AC40-A32B-B0559BA8BCB9}" type="presParOf" srcId="{5CC10989-DD50-4122-9867-A283C262ED4D}" destId="{38C3951B-4FA4-43E1-B7D0-1BC8E947DA9D}" srcOrd="4" destOrd="0" presId="urn:microsoft.com/office/officeart/2005/8/layout/chevron1"/>
    <dgm:cxn modelId="{09351E51-D2E7-924F-8D5F-08E968D03A37}" type="presParOf" srcId="{5CC10989-DD50-4122-9867-A283C262ED4D}" destId="{0B55A30F-6256-4E73-AFD6-D37A3B09FE3B}" srcOrd="5" destOrd="0" presId="urn:microsoft.com/office/officeart/2005/8/layout/chevron1"/>
    <dgm:cxn modelId="{2300602D-C10F-FC43-8ACB-1384722DB030}" type="presParOf" srcId="{5CC10989-DD50-4122-9867-A283C262ED4D}" destId="{33CD45BA-B91C-4E26-9452-4689DF102BF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9AD73-6B28-4352-98F1-2CB1A4CDF09E}">
      <dsp:nvSpPr>
        <dsp:cNvPr id="0" name=""/>
        <dsp:cNvSpPr/>
      </dsp:nvSpPr>
      <dsp:spPr>
        <a:xfrm>
          <a:off x="4229" y="0"/>
          <a:ext cx="2462266" cy="971875"/>
        </a:xfrm>
        <a:prstGeom prst="chevron">
          <a:avLst/>
        </a:prstGeom>
        <a:solidFill>
          <a:schemeClr val="bg2">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ysClr val="windowText" lastClr="000000"/>
              </a:solidFill>
            </a:rPr>
            <a:t>Inputs</a:t>
          </a:r>
          <a:br>
            <a:rPr lang="en-US" sz="2200" b="1" kern="1200" dirty="0">
              <a:solidFill>
                <a:sysClr val="windowText" lastClr="000000"/>
              </a:solidFill>
            </a:rPr>
          </a:br>
          <a:r>
            <a:rPr lang="en-US" sz="2200" b="1" kern="1200" dirty="0">
              <a:solidFill>
                <a:sysClr val="windowText" lastClr="000000"/>
              </a:solidFill>
            </a:rPr>
            <a:t>(Activities)</a:t>
          </a:r>
        </a:p>
      </dsp:txBody>
      <dsp:txXfrm>
        <a:off x="490167" y="0"/>
        <a:ext cx="1490391" cy="971875"/>
      </dsp:txXfrm>
    </dsp:sp>
    <dsp:sp modelId="{587DF28D-2795-4C76-8CA7-F6094849BB08}">
      <dsp:nvSpPr>
        <dsp:cNvPr id="0" name=""/>
        <dsp:cNvSpPr/>
      </dsp:nvSpPr>
      <dsp:spPr>
        <a:xfrm>
          <a:off x="2220269" y="0"/>
          <a:ext cx="2462266" cy="971875"/>
        </a:xfrm>
        <a:prstGeom prst="chevron">
          <a:avLst/>
        </a:prstGeom>
        <a:solidFill>
          <a:schemeClr val="bg2">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Outputs</a:t>
          </a:r>
        </a:p>
      </dsp:txBody>
      <dsp:txXfrm>
        <a:off x="2706207" y="0"/>
        <a:ext cx="1490391" cy="971875"/>
      </dsp:txXfrm>
    </dsp:sp>
    <dsp:sp modelId="{38C3951B-4FA4-43E1-B7D0-1BC8E947DA9D}">
      <dsp:nvSpPr>
        <dsp:cNvPr id="0" name=""/>
        <dsp:cNvSpPr/>
      </dsp:nvSpPr>
      <dsp:spPr>
        <a:xfrm>
          <a:off x="4436309" y="0"/>
          <a:ext cx="2462266" cy="971875"/>
        </a:xfrm>
        <a:prstGeom prst="chevron">
          <a:avLst/>
        </a:prstGeom>
        <a:solidFill>
          <a:schemeClr val="bg2">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Outcomes</a:t>
          </a:r>
          <a:br>
            <a:rPr lang="en-US" sz="2200" b="1" kern="1200" dirty="0">
              <a:solidFill>
                <a:schemeClr val="tx1"/>
              </a:solidFill>
            </a:rPr>
          </a:br>
          <a:r>
            <a:rPr lang="en-US" sz="2200" b="1" kern="1200" dirty="0">
              <a:solidFill>
                <a:schemeClr val="tx1"/>
              </a:solidFill>
            </a:rPr>
            <a:t>(measured)</a:t>
          </a:r>
        </a:p>
      </dsp:txBody>
      <dsp:txXfrm>
        <a:off x="4922247" y="0"/>
        <a:ext cx="1490391" cy="971875"/>
      </dsp:txXfrm>
    </dsp:sp>
    <dsp:sp modelId="{33CD45BA-B91C-4E26-9452-4689DF102BFE}">
      <dsp:nvSpPr>
        <dsp:cNvPr id="0" name=""/>
        <dsp:cNvSpPr/>
      </dsp:nvSpPr>
      <dsp:spPr>
        <a:xfrm>
          <a:off x="6652349" y="0"/>
          <a:ext cx="2462266" cy="971875"/>
        </a:xfrm>
        <a:prstGeom prst="chevron">
          <a:avLst/>
        </a:prstGeom>
        <a:solidFill>
          <a:schemeClr val="bg2">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Impacts</a:t>
          </a:r>
        </a:p>
      </dsp:txBody>
      <dsp:txXfrm>
        <a:off x="7138287" y="0"/>
        <a:ext cx="1490391" cy="971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0.08317</cdr:x>
      <cdr:y>0.02492</cdr:y>
    </cdr:from>
    <cdr:to>
      <cdr:x>0.16832</cdr:x>
      <cdr:y>0.16511</cdr:y>
    </cdr:to>
    <cdr:sp macro="" textlink="">
      <cdr:nvSpPr>
        <cdr:cNvPr id="2" name="TextBox 1"/>
        <cdr:cNvSpPr txBox="1"/>
      </cdr:nvSpPr>
      <cdr:spPr>
        <a:xfrm xmlns:a="http://schemas.openxmlformats.org/drawingml/2006/main">
          <a:off x="363681" y="69271"/>
          <a:ext cx="372341" cy="3896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0.21414</cdr:x>
      <cdr:y>0.04092</cdr:y>
    </cdr:from>
    <cdr:to>
      <cdr:x>0.84063</cdr:x>
      <cdr:y>0.30578</cdr:y>
    </cdr:to>
    <cdr:sp macro="" textlink="">
      <cdr:nvSpPr>
        <cdr:cNvPr id="2" name="TextBox 5"/>
        <cdr:cNvSpPr txBox="1"/>
      </cdr:nvSpPr>
      <cdr:spPr>
        <a:xfrm xmlns:a="http://schemas.openxmlformats.org/drawingml/2006/main">
          <a:off x="932896" y="126858"/>
          <a:ext cx="2729235" cy="82105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200" b="1" baseline="0"/>
            <a:t>Peregrine Data: Strategy</a:t>
          </a:r>
        </a:p>
        <a:p xmlns:a="http://schemas.openxmlformats.org/drawingml/2006/main">
          <a:pPr algn="ctr"/>
          <a:r>
            <a:rPr lang="en-US" sz="1200" b="1" baseline="0"/>
            <a:t>SACS: Goal 1, Measure 1, PLO 11</a:t>
          </a:r>
        </a:p>
        <a:p xmlns:a="http://schemas.openxmlformats.org/drawingml/2006/main">
          <a:pPr algn="ctr"/>
          <a:r>
            <a:rPr lang="en-US" sz="1200" b="1" baseline="0"/>
            <a:t>ACBSP: Figure 6.5: k.</a:t>
          </a:r>
        </a:p>
        <a:p xmlns:a="http://schemas.openxmlformats.org/drawingml/2006/main">
          <a:pPr algn="ctr"/>
          <a:r>
            <a:rPr lang="en-US" sz="1200" b="1" baseline="0"/>
            <a:t>Attachment 14</a:t>
          </a:r>
        </a:p>
      </cdr:txBody>
    </cdr:sp>
  </cdr:relSizeAnchor>
</c:userShapes>
</file>

<file path=ppt/drawings/drawing3.xml><?xml version="1.0" encoding="utf-8"?>
<c:userShapes xmlns:c="http://schemas.openxmlformats.org/drawingml/2006/chart">
  <cdr:relSizeAnchor xmlns:cdr="http://schemas.openxmlformats.org/drawingml/2006/chartDrawing">
    <cdr:from>
      <cdr:x>0.35703</cdr:x>
      <cdr:y>0.8849</cdr:y>
    </cdr:from>
    <cdr:to>
      <cdr:x>0.64297</cdr:x>
      <cdr:y>0.9557</cdr:y>
    </cdr:to>
    <cdr:sp macro="" textlink="">
      <cdr:nvSpPr>
        <cdr:cNvPr id="2" name="TextBox 1">
          <a:extLst xmlns:a="http://schemas.openxmlformats.org/drawingml/2006/main">
            <a:ext uri="{FF2B5EF4-FFF2-40B4-BE49-F238E27FC236}">
              <a16:creationId xmlns:a16="http://schemas.microsoft.com/office/drawing/2014/main" id="{3CD7EA4B-15FB-4122-A925-0D50BAA7E124}"/>
            </a:ext>
          </a:extLst>
        </cdr:cNvPr>
        <cdr:cNvSpPr txBox="1"/>
      </cdr:nvSpPr>
      <cdr:spPr>
        <a:xfrm xmlns:a="http://schemas.openxmlformats.org/drawingml/2006/main">
          <a:off x="1877192" y="3008250"/>
          <a:ext cx="1503415" cy="240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5 Year Average: 4.72</a:t>
          </a:r>
        </a:p>
      </cdr:txBody>
    </cdr:sp>
  </cdr:relSizeAnchor>
</c:userShapes>
</file>

<file path=ppt/drawings/drawing4.xml><?xml version="1.0" encoding="utf-8"?>
<c:userShapes xmlns:c="http://schemas.openxmlformats.org/drawingml/2006/chart">
  <cdr:relSizeAnchor xmlns:cdr="http://schemas.openxmlformats.org/drawingml/2006/chartDrawing">
    <cdr:from>
      <cdr:x>0.37427</cdr:x>
      <cdr:y>0.88669</cdr:y>
    </cdr:from>
    <cdr:to>
      <cdr:x>0.70463</cdr:x>
      <cdr:y>1</cdr:y>
    </cdr:to>
    <cdr:sp macro="" textlink="">
      <cdr:nvSpPr>
        <cdr:cNvPr id="2" name="TextBox 1">
          <a:extLst xmlns:a="http://schemas.openxmlformats.org/drawingml/2006/main">
            <a:ext uri="{FF2B5EF4-FFF2-40B4-BE49-F238E27FC236}">
              <a16:creationId xmlns:a16="http://schemas.microsoft.com/office/drawing/2014/main" id="{E7339E33-27F1-47F2-997B-B44E27B42FA3}"/>
            </a:ext>
          </a:extLst>
        </cdr:cNvPr>
        <cdr:cNvSpPr txBox="1"/>
      </cdr:nvSpPr>
      <cdr:spPr>
        <a:xfrm xmlns:a="http://schemas.openxmlformats.org/drawingml/2006/main">
          <a:off x="1834509" y="2817493"/>
          <a:ext cx="1619257" cy="360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5 Year Average: 4.67</a:t>
          </a:r>
        </a:p>
      </cdr:txBody>
    </cdr:sp>
  </cdr:relSizeAnchor>
</c:userShapes>
</file>

<file path=ppt/drawings/drawing5.xml><?xml version="1.0" encoding="utf-8"?>
<c:userShapes xmlns:c="http://schemas.openxmlformats.org/drawingml/2006/chart">
  <cdr:relSizeAnchor xmlns:cdr="http://schemas.openxmlformats.org/drawingml/2006/chartDrawing">
    <cdr:from>
      <cdr:x>0.05568</cdr:x>
      <cdr:y>0</cdr:y>
    </cdr:from>
    <cdr:to>
      <cdr:x>0.97996</cdr:x>
      <cdr:y>0.387</cdr:y>
    </cdr:to>
    <cdr:sp macro="" textlink="">
      <cdr:nvSpPr>
        <cdr:cNvPr id="3" name="TextBox 2"/>
        <cdr:cNvSpPr txBox="1"/>
      </cdr:nvSpPr>
      <cdr:spPr>
        <a:xfrm xmlns:a="http://schemas.openxmlformats.org/drawingml/2006/main">
          <a:off x="238127" y="0"/>
          <a:ext cx="3952874" cy="1190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a:t>MBA</a:t>
          </a:r>
          <a:r>
            <a:rPr lang="en-US" sz="1400" b="1" baseline="0"/>
            <a:t> </a:t>
          </a:r>
          <a:r>
            <a:rPr lang="en-US" sz="1400" b="1"/>
            <a:t>Causal Factor, Goal 3, Measure 1:</a:t>
          </a:r>
        </a:p>
        <a:p xmlns:a="http://schemas.openxmlformats.org/drawingml/2006/main">
          <a:pPr algn="ctr"/>
          <a:r>
            <a:rPr lang="en-US" sz="1400" b="1" baseline="0"/>
            <a:t>Effective Research: Business Problems</a:t>
          </a:r>
        </a:p>
        <a:p xmlns:a="http://schemas.openxmlformats.org/drawingml/2006/main">
          <a:pPr algn="ctr"/>
          <a:r>
            <a:rPr lang="en-US" sz="1400" b="1" baseline="0"/>
            <a:t>Attachment 17</a:t>
          </a:r>
        </a:p>
      </cdr:txBody>
    </cdr:sp>
  </cdr:relSizeAnchor>
  <cdr:relSizeAnchor xmlns:cdr="http://schemas.openxmlformats.org/drawingml/2006/chartDrawing">
    <cdr:from>
      <cdr:x>0.35867</cdr:x>
      <cdr:y>0.84503</cdr:y>
    </cdr:from>
    <cdr:to>
      <cdr:x>0.66082</cdr:x>
      <cdr:y>0.95906</cdr:y>
    </cdr:to>
    <cdr:sp macro="" textlink="">
      <cdr:nvSpPr>
        <cdr:cNvPr id="2" name="TextBox 1">
          <a:extLst xmlns:a="http://schemas.openxmlformats.org/drawingml/2006/main">
            <a:ext uri="{FF2B5EF4-FFF2-40B4-BE49-F238E27FC236}">
              <a16:creationId xmlns:a16="http://schemas.microsoft.com/office/drawing/2014/main" id="{452E2E65-A3E3-48AD-961B-5EAF41013D2B}"/>
            </a:ext>
          </a:extLst>
        </cdr:cNvPr>
        <cdr:cNvSpPr txBox="1"/>
      </cdr:nvSpPr>
      <cdr:spPr>
        <a:xfrm xmlns:a="http://schemas.openxmlformats.org/drawingml/2006/main">
          <a:off x="1752600" y="2752726"/>
          <a:ext cx="1476375" cy="371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a:p>
      </cdr:txBody>
    </cdr:sp>
  </cdr:relSizeAnchor>
</c:userShapes>
</file>

<file path=ppt/drawings/drawing6.xml><?xml version="1.0" encoding="utf-8"?>
<c:userShapes xmlns:c="http://schemas.openxmlformats.org/drawingml/2006/chart">
  <cdr:relSizeAnchor xmlns:cdr="http://schemas.openxmlformats.org/drawingml/2006/chartDrawing">
    <cdr:from>
      <cdr:x>0.40523</cdr:x>
      <cdr:y>0.8893</cdr:y>
    </cdr:from>
    <cdr:to>
      <cdr:x>0.74064</cdr:x>
      <cdr:y>1</cdr:y>
    </cdr:to>
    <cdr:sp macro="" textlink="">
      <cdr:nvSpPr>
        <cdr:cNvPr id="2" name="TextBox 1">
          <a:extLst xmlns:a="http://schemas.openxmlformats.org/drawingml/2006/main">
            <a:ext uri="{FF2B5EF4-FFF2-40B4-BE49-F238E27FC236}">
              <a16:creationId xmlns:a16="http://schemas.microsoft.com/office/drawing/2014/main" id="{933BB914-A9FC-4AF6-A893-DA1996843F00}"/>
            </a:ext>
          </a:extLst>
        </cdr:cNvPr>
        <cdr:cNvSpPr txBox="1"/>
      </cdr:nvSpPr>
      <cdr:spPr>
        <a:xfrm xmlns:a="http://schemas.openxmlformats.org/drawingml/2006/main">
          <a:off x="1979296" y="2754630"/>
          <a:ext cx="1638300"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5 Year Average: 4.62</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0299A8-C582-BD47-8C0E-68D5B929F4EB}"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46761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299A8-C582-BD47-8C0E-68D5B929F4EB}"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42729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299A8-C582-BD47-8C0E-68D5B929F4EB}"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30843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299A8-C582-BD47-8C0E-68D5B929F4EB}"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50197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299A8-C582-BD47-8C0E-68D5B929F4EB}"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129531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0299A8-C582-BD47-8C0E-68D5B929F4EB}"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138004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0299A8-C582-BD47-8C0E-68D5B929F4EB}"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164035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0299A8-C582-BD47-8C0E-68D5B929F4EB}"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809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299A8-C582-BD47-8C0E-68D5B929F4EB}"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40128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299A8-C582-BD47-8C0E-68D5B929F4EB}"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133352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299A8-C582-BD47-8C0E-68D5B929F4EB}"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7209-061D-BB47-AD8A-1F290BA2A55C}" type="slidenum">
              <a:rPr lang="en-US" smtClean="0"/>
              <a:t>‹#›</a:t>
            </a:fld>
            <a:endParaRPr lang="en-US"/>
          </a:p>
        </p:txBody>
      </p:sp>
    </p:spTree>
    <p:extLst>
      <p:ext uri="{BB962C8B-B14F-4D97-AF65-F5344CB8AC3E}">
        <p14:creationId xmlns:p14="http://schemas.microsoft.com/office/powerpoint/2010/main" val="133921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299A8-C582-BD47-8C0E-68D5B929F4EB}" type="datetimeFigureOut">
              <a:rPr lang="en-US" smtClean="0"/>
              <a:t>5/17/2022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7209-061D-BB47-AD8A-1F290BA2A55C}" type="slidenum">
              <a:rPr lang="en-US" smtClean="0"/>
              <a:t>‹#›</a:t>
            </a:fld>
            <a:endParaRPr lang="en-US"/>
          </a:p>
        </p:txBody>
      </p:sp>
    </p:spTree>
    <p:extLst>
      <p:ext uri="{BB962C8B-B14F-4D97-AF65-F5344CB8AC3E}">
        <p14:creationId xmlns:p14="http://schemas.microsoft.com/office/powerpoint/2010/main" val="168816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742950" y="511110"/>
            <a:ext cx="3476625" cy="5780229"/>
          </a:xfrm>
        </p:spPr>
        <p:txBody>
          <a:bodyPr>
            <a:normAutofit fontScale="90000"/>
          </a:bodyPr>
          <a:lstStyle/>
          <a:p>
            <a:pPr algn="ctr"/>
            <a:r>
              <a:rPr lang="en-US" altLang="en-US" sz="4100" dirty="0">
                <a:solidFill>
                  <a:srgbClr val="FFFFFF"/>
                </a:solidFill>
                <a:ea typeface="Times New Roman" pitchFamily="18" charset="0"/>
                <a:cs typeface="Times New Roman" pitchFamily="18" charset="0"/>
              </a:rPr>
              <a:t>Piedmont University</a:t>
            </a:r>
            <a:br>
              <a:rPr lang="en-US" altLang="en-US" sz="4100" dirty="0">
                <a:solidFill>
                  <a:srgbClr val="FFFFFF"/>
                </a:solidFill>
                <a:ea typeface="Times New Roman" pitchFamily="18" charset="0"/>
                <a:cs typeface="Times New Roman" pitchFamily="18" charset="0"/>
              </a:rPr>
            </a:br>
            <a:br>
              <a:rPr lang="en-US" altLang="en-US" sz="4100" dirty="0">
                <a:solidFill>
                  <a:srgbClr val="FFFFFF"/>
                </a:solidFill>
                <a:ea typeface="Times New Roman" pitchFamily="18" charset="0"/>
                <a:cs typeface="Times New Roman" pitchFamily="18" charset="0"/>
              </a:rPr>
            </a:br>
            <a:r>
              <a:rPr lang="en-US" altLang="en-US" sz="4100" b="1" dirty="0">
                <a:solidFill>
                  <a:srgbClr val="FFFFFF"/>
                </a:solidFill>
                <a:latin typeface="+mn-lt"/>
                <a:ea typeface="Times New Roman" pitchFamily="18" charset="0"/>
                <a:cs typeface="Times New Roman" pitchFamily="18" charset="0"/>
              </a:rPr>
              <a:t>Walker College of </a:t>
            </a:r>
            <a:br>
              <a:rPr lang="en-US" altLang="en-US" sz="4100" b="1" dirty="0">
                <a:solidFill>
                  <a:srgbClr val="FFFFFF"/>
                </a:solidFill>
                <a:latin typeface="+mn-lt"/>
                <a:ea typeface="Times New Roman" pitchFamily="18" charset="0"/>
                <a:cs typeface="Times New Roman" pitchFamily="18" charset="0"/>
              </a:rPr>
            </a:br>
            <a:r>
              <a:rPr lang="en-US" altLang="en-US" sz="4100" b="1" dirty="0">
                <a:solidFill>
                  <a:srgbClr val="FFFFFF"/>
                </a:solidFill>
                <a:latin typeface="+mn-lt"/>
                <a:ea typeface="Times New Roman" pitchFamily="18" charset="0"/>
                <a:cs typeface="Times New Roman" pitchFamily="18" charset="0"/>
              </a:rPr>
              <a:t>Business </a:t>
            </a:r>
            <a:br>
              <a:rPr lang="en-US" altLang="en-US" sz="4100" b="1" dirty="0">
                <a:solidFill>
                  <a:srgbClr val="FFFFFF"/>
                </a:solidFill>
                <a:latin typeface="+mn-lt"/>
                <a:ea typeface="Times New Roman" pitchFamily="18" charset="0"/>
                <a:cs typeface="Times New Roman" pitchFamily="18" charset="0"/>
              </a:rPr>
            </a:br>
            <a:r>
              <a:rPr lang="en-US" altLang="en-US" sz="4100" b="1" dirty="0">
                <a:solidFill>
                  <a:srgbClr val="FFFFFF"/>
                </a:solidFill>
                <a:latin typeface="+mn-lt"/>
                <a:ea typeface="Times New Roman" pitchFamily="18" charset="0"/>
                <a:cs typeface="Times New Roman" pitchFamily="18" charset="0"/>
              </a:rPr>
              <a:t>2021-2022 </a:t>
            </a:r>
            <a:br>
              <a:rPr lang="en-US" altLang="en-US" sz="4100" b="1" dirty="0">
                <a:solidFill>
                  <a:srgbClr val="FFFFFF"/>
                </a:solidFill>
                <a:latin typeface="+mn-lt"/>
                <a:ea typeface="Times New Roman" pitchFamily="18" charset="0"/>
                <a:cs typeface="Times New Roman" pitchFamily="18" charset="0"/>
              </a:rPr>
            </a:br>
            <a:r>
              <a:rPr lang="en-US" altLang="en-US" sz="4100" b="1" dirty="0">
                <a:solidFill>
                  <a:srgbClr val="FFFFFF"/>
                </a:solidFill>
                <a:latin typeface="+mn-lt"/>
                <a:ea typeface="Times New Roman" pitchFamily="18" charset="0"/>
                <a:cs typeface="Times New Roman" pitchFamily="18" charset="0"/>
              </a:rPr>
              <a:t>SACS </a:t>
            </a:r>
            <a:br>
              <a:rPr lang="en-US" altLang="en-US" sz="4100" b="1" dirty="0">
                <a:solidFill>
                  <a:srgbClr val="FFFFFF"/>
                </a:solidFill>
                <a:latin typeface="+mn-lt"/>
                <a:ea typeface="Times New Roman" pitchFamily="18" charset="0"/>
                <a:cs typeface="Times New Roman" pitchFamily="18" charset="0"/>
              </a:rPr>
            </a:br>
            <a:br>
              <a:rPr lang="en-US" altLang="en-US" sz="4100" b="1" dirty="0">
                <a:solidFill>
                  <a:srgbClr val="FFFFFF"/>
                </a:solidFill>
                <a:latin typeface="+mn-lt"/>
                <a:ea typeface="Times New Roman" pitchFamily="18" charset="0"/>
                <a:cs typeface="Times New Roman" pitchFamily="18" charset="0"/>
              </a:rPr>
            </a:br>
            <a:r>
              <a:rPr lang="en-US" altLang="en-US" sz="4100" b="1" dirty="0">
                <a:solidFill>
                  <a:srgbClr val="FFFFFF"/>
                </a:solidFill>
                <a:latin typeface="+mn-lt"/>
                <a:ea typeface="Times New Roman" pitchFamily="18" charset="0"/>
                <a:cs typeface="Times New Roman" pitchFamily="18" charset="0"/>
              </a:rPr>
              <a:t>MBA Report	</a:t>
            </a:r>
            <a:br>
              <a:rPr lang="en-US" altLang="en-US" sz="4100" dirty="0">
                <a:solidFill>
                  <a:srgbClr val="FFFFFF"/>
                </a:solidFill>
              </a:rPr>
            </a:br>
            <a:endParaRPr lang="en-US" sz="4100" dirty="0">
              <a:solidFill>
                <a:srgbClr val="FFFFFF"/>
              </a:solidFill>
            </a:endParaRPr>
          </a:p>
        </p:txBody>
      </p:sp>
      <p:graphicFrame>
        <p:nvGraphicFramePr>
          <p:cNvPr id="5" name="Table 7">
            <a:extLst>
              <a:ext uri="{FF2B5EF4-FFF2-40B4-BE49-F238E27FC236}">
                <a16:creationId xmlns:a16="http://schemas.microsoft.com/office/drawing/2014/main" id="{2B506258-06AA-4544-BCC9-5ADA38A06F5A}"/>
              </a:ext>
            </a:extLst>
          </p:cNvPr>
          <p:cNvGraphicFramePr>
            <a:graphicFrameLocks noGrp="1"/>
          </p:cNvGraphicFramePr>
          <p:nvPr>
            <p:extLst>
              <p:ext uri="{D42A27DB-BD31-4B8C-83A1-F6EECF244321}">
                <p14:modId xmlns:p14="http://schemas.microsoft.com/office/powerpoint/2010/main" val="1279334674"/>
              </p:ext>
            </p:extLst>
          </p:nvPr>
        </p:nvGraphicFramePr>
        <p:xfrm>
          <a:off x="5249211" y="511110"/>
          <a:ext cx="6553546" cy="5529499"/>
        </p:xfrm>
        <a:graphic>
          <a:graphicData uri="http://schemas.openxmlformats.org/drawingml/2006/table">
            <a:tbl>
              <a:tblPr firstRow="1" bandRow="1">
                <a:tableStyleId>{9D7B26C5-4107-4FEC-AEDC-1716B250A1EF}</a:tableStyleId>
              </a:tblPr>
              <a:tblGrid>
                <a:gridCol w="1394318">
                  <a:extLst>
                    <a:ext uri="{9D8B030D-6E8A-4147-A177-3AD203B41FA5}">
                      <a16:colId xmlns:a16="http://schemas.microsoft.com/office/drawing/2014/main" val="3816347182"/>
                    </a:ext>
                  </a:extLst>
                </a:gridCol>
                <a:gridCol w="5159228">
                  <a:extLst>
                    <a:ext uri="{9D8B030D-6E8A-4147-A177-3AD203B41FA5}">
                      <a16:colId xmlns:a16="http://schemas.microsoft.com/office/drawing/2014/main" val="3037618338"/>
                    </a:ext>
                  </a:extLst>
                </a:gridCol>
              </a:tblGrid>
              <a:tr h="275249">
                <a:tc>
                  <a:txBody>
                    <a:bodyPr/>
                    <a:lstStyle/>
                    <a:p>
                      <a:r>
                        <a:rPr lang="en-US" sz="1100" b="0"/>
                        <a:t>Attachment 1</a:t>
                      </a:r>
                    </a:p>
                  </a:txBody>
                  <a:tcPr marL="73727" marR="73727" marT="36864" marB="36864"/>
                </a:tc>
                <a:tc>
                  <a:txBody>
                    <a:bodyPr/>
                    <a:lstStyle/>
                    <a:p>
                      <a:r>
                        <a:rPr lang="en-US" sz="1100" b="0" dirty="0"/>
                        <a:t>Assessment Value Chain</a:t>
                      </a:r>
                    </a:p>
                  </a:txBody>
                  <a:tcPr marL="73727" marR="73727" marT="36864" marB="36864"/>
                </a:tc>
                <a:extLst>
                  <a:ext uri="{0D108BD9-81ED-4DB2-BD59-A6C34878D82A}">
                    <a16:rowId xmlns:a16="http://schemas.microsoft.com/office/drawing/2014/main" val="2211438302"/>
                  </a:ext>
                </a:extLst>
              </a:tr>
              <a:tr h="275249">
                <a:tc>
                  <a:txBody>
                    <a:bodyPr/>
                    <a:lstStyle/>
                    <a:p>
                      <a:r>
                        <a:rPr lang="en-US" sz="1100"/>
                        <a:t>Attachment 2</a:t>
                      </a:r>
                    </a:p>
                  </a:txBody>
                  <a:tcPr marL="73727" marR="73727" marT="36864" marB="36864"/>
                </a:tc>
                <a:tc>
                  <a:txBody>
                    <a:bodyPr/>
                    <a:lstStyle/>
                    <a:p>
                      <a:r>
                        <a:rPr lang="en-US" sz="1100"/>
                        <a:t>Causal Model</a:t>
                      </a:r>
                    </a:p>
                  </a:txBody>
                  <a:tcPr marL="73727" marR="73727" marT="36864" marB="36864"/>
                </a:tc>
                <a:extLst>
                  <a:ext uri="{0D108BD9-81ED-4DB2-BD59-A6C34878D82A}">
                    <a16:rowId xmlns:a16="http://schemas.microsoft.com/office/drawing/2014/main" val="1714567986"/>
                  </a:ext>
                </a:extLst>
              </a:tr>
              <a:tr h="275249">
                <a:tc>
                  <a:txBody>
                    <a:bodyPr/>
                    <a:lstStyle/>
                    <a:p>
                      <a:r>
                        <a:rPr lang="en-US" sz="1100"/>
                        <a:t>Attachment 3</a:t>
                      </a:r>
                    </a:p>
                  </a:txBody>
                  <a:tcPr marL="73727" marR="73727" marT="36864" marB="36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Goal 1, Measure 1 – Peregrine: All Categories (PLO 1-11)</a:t>
                      </a:r>
                    </a:p>
                  </a:txBody>
                  <a:tcPr marL="73727" marR="73727" marT="36864" marB="36864"/>
                </a:tc>
                <a:extLst>
                  <a:ext uri="{0D108BD9-81ED-4DB2-BD59-A6C34878D82A}">
                    <a16:rowId xmlns:a16="http://schemas.microsoft.com/office/drawing/2014/main" val="3330896737"/>
                  </a:ext>
                </a:extLst>
              </a:tr>
              <a:tr h="275249">
                <a:tc>
                  <a:txBody>
                    <a:bodyPr/>
                    <a:lstStyle/>
                    <a:p>
                      <a:r>
                        <a:rPr lang="en-US" sz="1100"/>
                        <a:t>Attachment 4</a:t>
                      </a:r>
                    </a:p>
                  </a:txBody>
                  <a:tcPr marL="73727" marR="73727" marT="36864" marB="36864"/>
                </a:tc>
                <a:tc>
                  <a:txBody>
                    <a:bodyPr/>
                    <a:lstStyle/>
                    <a:p>
                      <a:r>
                        <a:rPr lang="en-US" sz="1100" dirty="0"/>
                        <a:t>Goal 1, Measure 1 – Peregrine: Marketing (PLO 1)</a:t>
                      </a:r>
                    </a:p>
                  </a:txBody>
                  <a:tcPr marL="73727" marR="73727" marT="36864" marB="36864"/>
                </a:tc>
                <a:extLst>
                  <a:ext uri="{0D108BD9-81ED-4DB2-BD59-A6C34878D82A}">
                    <a16:rowId xmlns:a16="http://schemas.microsoft.com/office/drawing/2014/main" val="2762943609"/>
                  </a:ext>
                </a:extLst>
              </a:tr>
              <a:tr h="275249">
                <a:tc>
                  <a:txBody>
                    <a:bodyPr/>
                    <a:lstStyle/>
                    <a:p>
                      <a:r>
                        <a:rPr lang="en-US" sz="1100"/>
                        <a:t>Attachment 5</a:t>
                      </a:r>
                    </a:p>
                  </a:txBody>
                  <a:tcPr marL="73727" marR="73727" marT="36864" marB="36864"/>
                </a:tc>
                <a:tc>
                  <a:txBody>
                    <a:bodyPr/>
                    <a:lstStyle/>
                    <a:p>
                      <a:r>
                        <a:rPr lang="en-US" sz="1100"/>
                        <a:t>Goal 1, Measure 1 – Peregrine: Finance (PLO 2)</a:t>
                      </a:r>
                    </a:p>
                  </a:txBody>
                  <a:tcPr marL="73727" marR="73727" marT="36864" marB="36864"/>
                </a:tc>
                <a:extLst>
                  <a:ext uri="{0D108BD9-81ED-4DB2-BD59-A6C34878D82A}">
                    <a16:rowId xmlns:a16="http://schemas.microsoft.com/office/drawing/2014/main" val="2348969638"/>
                  </a:ext>
                </a:extLst>
              </a:tr>
              <a:tr h="275249">
                <a:tc>
                  <a:txBody>
                    <a:bodyPr/>
                    <a:lstStyle/>
                    <a:p>
                      <a:r>
                        <a:rPr lang="en-US" sz="1100"/>
                        <a:t>Attachment 6</a:t>
                      </a:r>
                    </a:p>
                  </a:txBody>
                  <a:tcPr marL="73727" marR="73727" marT="36864" marB="36864"/>
                </a:tc>
                <a:tc>
                  <a:txBody>
                    <a:bodyPr/>
                    <a:lstStyle/>
                    <a:p>
                      <a:r>
                        <a:rPr lang="en-US" sz="1100"/>
                        <a:t>Goal 1, Measure 1 – Peregrine: Accounting (PLO 3)</a:t>
                      </a:r>
                    </a:p>
                  </a:txBody>
                  <a:tcPr marL="73727" marR="73727" marT="36864" marB="36864"/>
                </a:tc>
                <a:extLst>
                  <a:ext uri="{0D108BD9-81ED-4DB2-BD59-A6C34878D82A}">
                    <a16:rowId xmlns:a16="http://schemas.microsoft.com/office/drawing/2014/main" val="2069682932"/>
                  </a:ext>
                </a:extLst>
              </a:tr>
              <a:tr h="275249">
                <a:tc>
                  <a:txBody>
                    <a:bodyPr/>
                    <a:lstStyle/>
                    <a:p>
                      <a:r>
                        <a:rPr lang="en-US" sz="1100"/>
                        <a:t>Attachment 7</a:t>
                      </a:r>
                    </a:p>
                  </a:txBody>
                  <a:tcPr marL="73727" marR="73727" marT="36864" marB="36864"/>
                </a:tc>
                <a:tc>
                  <a:txBody>
                    <a:bodyPr/>
                    <a:lstStyle/>
                    <a:p>
                      <a:r>
                        <a:rPr lang="en-US" sz="1100"/>
                        <a:t>Goal 1, Measure 1 – Peregrine: Management (PLO 4)</a:t>
                      </a:r>
                    </a:p>
                  </a:txBody>
                  <a:tcPr marL="73727" marR="73727" marT="36864" marB="36864"/>
                </a:tc>
                <a:extLst>
                  <a:ext uri="{0D108BD9-81ED-4DB2-BD59-A6C34878D82A}">
                    <a16:rowId xmlns:a16="http://schemas.microsoft.com/office/drawing/2014/main" val="2986652644"/>
                  </a:ext>
                </a:extLst>
              </a:tr>
              <a:tr h="275249">
                <a:tc>
                  <a:txBody>
                    <a:bodyPr/>
                    <a:lstStyle/>
                    <a:p>
                      <a:r>
                        <a:rPr lang="en-US" sz="1100"/>
                        <a:t>Attachment 8</a:t>
                      </a:r>
                    </a:p>
                  </a:txBody>
                  <a:tcPr marL="73727" marR="73727" marT="36864" marB="36864"/>
                </a:tc>
                <a:tc>
                  <a:txBody>
                    <a:bodyPr/>
                    <a:lstStyle/>
                    <a:p>
                      <a:r>
                        <a:rPr lang="en-US" sz="1100"/>
                        <a:t>Goal 1, Measure 1 – Peregrine: Business Law (PLO 5)</a:t>
                      </a:r>
                    </a:p>
                  </a:txBody>
                  <a:tcPr marL="73727" marR="73727" marT="36864" marB="36864"/>
                </a:tc>
                <a:extLst>
                  <a:ext uri="{0D108BD9-81ED-4DB2-BD59-A6C34878D82A}">
                    <a16:rowId xmlns:a16="http://schemas.microsoft.com/office/drawing/2014/main" val="3661344076"/>
                  </a:ext>
                </a:extLst>
              </a:tr>
              <a:tr h="275249">
                <a:tc>
                  <a:txBody>
                    <a:bodyPr/>
                    <a:lstStyle/>
                    <a:p>
                      <a:r>
                        <a:rPr lang="en-US" sz="1100"/>
                        <a:t>Attachment 9</a:t>
                      </a:r>
                    </a:p>
                  </a:txBody>
                  <a:tcPr marL="73727" marR="73727" marT="36864" marB="36864"/>
                </a:tc>
                <a:tc>
                  <a:txBody>
                    <a:bodyPr/>
                    <a:lstStyle/>
                    <a:p>
                      <a:r>
                        <a:rPr lang="en-US" sz="1100"/>
                        <a:t>Goal 1, Measure 1 – Peregrine: Economics (PLO 6)</a:t>
                      </a:r>
                    </a:p>
                  </a:txBody>
                  <a:tcPr marL="73727" marR="73727" marT="36864" marB="36864"/>
                </a:tc>
                <a:extLst>
                  <a:ext uri="{0D108BD9-81ED-4DB2-BD59-A6C34878D82A}">
                    <a16:rowId xmlns:a16="http://schemas.microsoft.com/office/drawing/2014/main" val="3512559505"/>
                  </a:ext>
                </a:extLst>
              </a:tr>
              <a:tr h="275249">
                <a:tc>
                  <a:txBody>
                    <a:bodyPr/>
                    <a:lstStyle/>
                    <a:p>
                      <a:r>
                        <a:rPr lang="en-US" sz="1100"/>
                        <a:t>Attachment 10</a:t>
                      </a:r>
                    </a:p>
                  </a:txBody>
                  <a:tcPr marL="73727" marR="73727" marT="36864" marB="36864"/>
                </a:tc>
                <a:tc>
                  <a:txBody>
                    <a:bodyPr/>
                    <a:lstStyle/>
                    <a:p>
                      <a:r>
                        <a:rPr lang="en-US" sz="1100" dirty="0"/>
                        <a:t>Goal 1, Measure 1 – Peregrine: Ethics (PLO 7)</a:t>
                      </a:r>
                    </a:p>
                  </a:txBody>
                  <a:tcPr marL="73727" marR="73727" marT="36864" marB="36864"/>
                </a:tc>
                <a:extLst>
                  <a:ext uri="{0D108BD9-81ED-4DB2-BD59-A6C34878D82A}">
                    <a16:rowId xmlns:a16="http://schemas.microsoft.com/office/drawing/2014/main" val="158064539"/>
                  </a:ext>
                </a:extLst>
              </a:tr>
              <a:tr h="275249">
                <a:tc>
                  <a:txBody>
                    <a:bodyPr/>
                    <a:lstStyle/>
                    <a:p>
                      <a:r>
                        <a:rPr lang="en-US" sz="1100"/>
                        <a:t>Attachment 11</a:t>
                      </a:r>
                    </a:p>
                  </a:txBody>
                  <a:tcPr marL="73727" marR="73727" marT="36864" marB="36864"/>
                </a:tc>
                <a:tc>
                  <a:txBody>
                    <a:bodyPr/>
                    <a:lstStyle/>
                    <a:p>
                      <a:r>
                        <a:rPr lang="en-US" sz="1100" dirty="0"/>
                        <a:t>Goal 1, Measure 1 – Peregrine: Global Issues (PLO 8)</a:t>
                      </a:r>
                    </a:p>
                  </a:txBody>
                  <a:tcPr marL="73727" marR="73727" marT="36864" marB="36864"/>
                </a:tc>
                <a:extLst>
                  <a:ext uri="{0D108BD9-81ED-4DB2-BD59-A6C34878D82A}">
                    <a16:rowId xmlns:a16="http://schemas.microsoft.com/office/drawing/2014/main" val="3720029840"/>
                  </a:ext>
                </a:extLst>
              </a:tr>
              <a:tr h="275249">
                <a:tc>
                  <a:txBody>
                    <a:bodyPr/>
                    <a:lstStyle/>
                    <a:p>
                      <a:r>
                        <a:rPr lang="en-US" sz="1100"/>
                        <a:t>Attachment 12</a:t>
                      </a:r>
                    </a:p>
                  </a:txBody>
                  <a:tcPr marL="73727" marR="73727" marT="36864" marB="36864"/>
                </a:tc>
                <a:tc>
                  <a:txBody>
                    <a:bodyPr/>
                    <a:lstStyle/>
                    <a:p>
                      <a:r>
                        <a:rPr lang="en-US" sz="1100"/>
                        <a:t>Goal 1, Measure 1 – Peregrine: Information Systems (PLO 9)</a:t>
                      </a:r>
                    </a:p>
                  </a:txBody>
                  <a:tcPr marL="73727" marR="73727" marT="36864" marB="36864"/>
                </a:tc>
                <a:extLst>
                  <a:ext uri="{0D108BD9-81ED-4DB2-BD59-A6C34878D82A}">
                    <a16:rowId xmlns:a16="http://schemas.microsoft.com/office/drawing/2014/main" val="1719125004"/>
                  </a:ext>
                </a:extLst>
              </a:tr>
              <a:tr h="275249">
                <a:tc>
                  <a:txBody>
                    <a:bodyPr/>
                    <a:lstStyle/>
                    <a:p>
                      <a:r>
                        <a:rPr lang="en-US" sz="1100"/>
                        <a:t>Attachment 13</a:t>
                      </a:r>
                    </a:p>
                  </a:txBody>
                  <a:tcPr marL="73727" marR="73727" marT="36864" marB="36864"/>
                </a:tc>
                <a:tc>
                  <a:txBody>
                    <a:bodyPr/>
                    <a:lstStyle/>
                    <a:p>
                      <a:r>
                        <a:rPr lang="en-US" sz="1100"/>
                        <a:t>Goal 1, Measure 1 – Peregrine: QM &amp; Statistics (PLO 10)</a:t>
                      </a:r>
                    </a:p>
                  </a:txBody>
                  <a:tcPr marL="73727" marR="73727" marT="36864" marB="36864"/>
                </a:tc>
                <a:extLst>
                  <a:ext uri="{0D108BD9-81ED-4DB2-BD59-A6C34878D82A}">
                    <a16:rowId xmlns:a16="http://schemas.microsoft.com/office/drawing/2014/main" val="583636913"/>
                  </a:ext>
                </a:extLst>
              </a:tr>
              <a:tr h="275249">
                <a:tc>
                  <a:txBody>
                    <a:bodyPr/>
                    <a:lstStyle/>
                    <a:p>
                      <a:r>
                        <a:rPr lang="en-US" sz="1100"/>
                        <a:t>Attachment 14</a:t>
                      </a:r>
                    </a:p>
                  </a:txBody>
                  <a:tcPr marL="73727" marR="73727" marT="36864" marB="36864"/>
                </a:tc>
                <a:tc>
                  <a:txBody>
                    <a:bodyPr/>
                    <a:lstStyle/>
                    <a:p>
                      <a:r>
                        <a:rPr lang="en-US" sz="1100"/>
                        <a:t>Goal 1, Measure 1 – Peregrine: Strategy (PLO 11)</a:t>
                      </a:r>
                    </a:p>
                  </a:txBody>
                  <a:tcPr marL="73727" marR="73727" marT="36864" marB="36864"/>
                </a:tc>
                <a:extLst>
                  <a:ext uri="{0D108BD9-81ED-4DB2-BD59-A6C34878D82A}">
                    <a16:rowId xmlns:a16="http://schemas.microsoft.com/office/drawing/2014/main" val="2837872184"/>
                  </a:ext>
                </a:extLst>
              </a:tr>
              <a:tr h="299768">
                <a:tc>
                  <a:txBody>
                    <a:bodyPr/>
                    <a:lstStyle/>
                    <a:p>
                      <a:r>
                        <a:rPr lang="en-US" sz="1100" dirty="0"/>
                        <a:t>Attachment 15</a:t>
                      </a:r>
                    </a:p>
                  </a:txBody>
                  <a:tcPr marL="73727" marR="73727" marT="36864" marB="36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Goal 1, Measure 2 – Student Satisfaction with Learning (PLO 12)</a:t>
                      </a:r>
                    </a:p>
                  </a:txBody>
                  <a:tcPr marL="73727" marR="73727" marT="36864" marB="36864"/>
                </a:tc>
                <a:extLst>
                  <a:ext uri="{0D108BD9-81ED-4DB2-BD59-A6C34878D82A}">
                    <a16:rowId xmlns:a16="http://schemas.microsoft.com/office/drawing/2014/main" val="2860955368"/>
                  </a:ext>
                </a:extLst>
              </a:tr>
              <a:tr h="275249">
                <a:tc>
                  <a:txBody>
                    <a:bodyPr/>
                    <a:lstStyle/>
                    <a:p>
                      <a:r>
                        <a:rPr lang="en-US" sz="1100" dirty="0"/>
                        <a:t>Attachment 16</a:t>
                      </a:r>
                    </a:p>
                  </a:txBody>
                  <a:tcPr marL="73727" marR="73727" marT="36864" marB="36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Goal 2 – Integration of Critical Thinking</a:t>
                      </a:r>
                    </a:p>
                  </a:txBody>
                  <a:tcPr marL="73727" marR="73727" marT="36864" marB="36864"/>
                </a:tc>
                <a:extLst>
                  <a:ext uri="{0D108BD9-81ED-4DB2-BD59-A6C34878D82A}">
                    <a16:rowId xmlns:a16="http://schemas.microsoft.com/office/drawing/2014/main" val="3752275199"/>
                  </a:ext>
                </a:extLst>
              </a:tr>
              <a:tr h="275249">
                <a:tc>
                  <a:txBody>
                    <a:bodyPr/>
                    <a:lstStyle/>
                    <a:p>
                      <a:r>
                        <a:rPr lang="en-US" sz="1100"/>
                        <a:t>Attachment 17</a:t>
                      </a:r>
                    </a:p>
                  </a:txBody>
                  <a:tcPr marL="73727" marR="73727" marT="36864" marB="36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Goal 3 – Effective Research: Business Problems</a:t>
                      </a:r>
                    </a:p>
                  </a:txBody>
                  <a:tcPr marL="73727" marR="73727" marT="36864" marB="36864"/>
                </a:tc>
                <a:extLst>
                  <a:ext uri="{0D108BD9-81ED-4DB2-BD59-A6C34878D82A}">
                    <a16:rowId xmlns:a16="http://schemas.microsoft.com/office/drawing/2014/main" val="3638214533"/>
                  </a:ext>
                </a:extLst>
              </a:tr>
              <a:tr h="275249">
                <a:tc>
                  <a:txBody>
                    <a:bodyPr/>
                    <a:lstStyle/>
                    <a:p>
                      <a:r>
                        <a:rPr lang="en-US" sz="1100"/>
                        <a:t>Attachment 18</a:t>
                      </a:r>
                    </a:p>
                  </a:txBody>
                  <a:tcPr marL="73727" marR="73727" marT="36864" marB="36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Goal 5 – Integration of Strategy</a:t>
                      </a:r>
                    </a:p>
                  </a:txBody>
                  <a:tcPr marL="73727" marR="73727" marT="36864" marB="36864"/>
                </a:tc>
                <a:extLst>
                  <a:ext uri="{0D108BD9-81ED-4DB2-BD59-A6C34878D82A}">
                    <a16:rowId xmlns:a16="http://schemas.microsoft.com/office/drawing/2014/main" val="228844913"/>
                  </a:ext>
                </a:extLst>
              </a:tr>
              <a:tr h="275249">
                <a:tc>
                  <a:txBody>
                    <a:bodyPr/>
                    <a:lstStyle/>
                    <a:p>
                      <a:r>
                        <a:rPr lang="en-US" sz="1100" dirty="0"/>
                        <a:t>Attachment 19</a:t>
                      </a:r>
                    </a:p>
                  </a:txBody>
                  <a:tcPr marL="73727" marR="73727" marT="36864" marB="36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Assessment Survey Instrument – Walker College of Business</a:t>
                      </a:r>
                    </a:p>
                  </a:txBody>
                  <a:tcPr marL="73727" marR="73727" marT="36864" marB="36864"/>
                </a:tc>
                <a:extLst>
                  <a:ext uri="{0D108BD9-81ED-4DB2-BD59-A6C34878D82A}">
                    <a16:rowId xmlns:a16="http://schemas.microsoft.com/office/drawing/2014/main" val="2968612710"/>
                  </a:ext>
                </a:extLst>
              </a:tr>
              <a:tr h="275249">
                <a:tc>
                  <a:txBody>
                    <a:bodyPr/>
                    <a:lstStyle/>
                    <a:p>
                      <a:endParaRPr lang="en-US" sz="1100" dirty="0"/>
                    </a:p>
                  </a:txBody>
                  <a:tcPr marL="73727" marR="73727" marT="36864" marB="36864"/>
                </a:tc>
                <a:tc>
                  <a:txBody>
                    <a:bodyPr/>
                    <a:lstStyle/>
                    <a:p>
                      <a:endParaRPr lang="en-US" sz="1100" dirty="0"/>
                    </a:p>
                  </a:txBody>
                  <a:tcPr marL="73727" marR="73727" marT="36864" marB="36864"/>
                </a:tc>
                <a:extLst>
                  <a:ext uri="{0D108BD9-81ED-4DB2-BD59-A6C34878D82A}">
                    <a16:rowId xmlns:a16="http://schemas.microsoft.com/office/drawing/2014/main" val="2918838659"/>
                  </a:ext>
                </a:extLst>
              </a:tr>
            </a:tbl>
          </a:graphicData>
        </a:graphic>
      </p:graphicFrame>
    </p:spTree>
    <p:extLst>
      <p:ext uri="{BB962C8B-B14F-4D97-AF65-F5344CB8AC3E}">
        <p14:creationId xmlns:p14="http://schemas.microsoft.com/office/powerpoint/2010/main" val="806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638" y="154484"/>
            <a:ext cx="2404621" cy="455777"/>
          </a:xfrm>
        </p:spPr>
        <p:txBody>
          <a:bodyPr>
            <a:normAutofit/>
          </a:bodyPr>
          <a:lstStyle/>
          <a:p>
            <a:r>
              <a:rPr lang="en-US" sz="1600" dirty="0"/>
              <a:t>2021-2022 MBA Report</a:t>
            </a:r>
          </a:p>
        </p:txBody>
      </p:sp>
      <p:graphicFrame>
        <p:nvGraphicFramePr>
          <p:cNvPr id="6" name="Content Placeholder 5">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1613747384"/>
              </p:ext>
            </p:extLst>
          </p:nvPr>
        </p:nvGraphicFramePr>
        <p:xfrm>
          <a:off x="3357465" y="1825625"/>
          <a:ext cx="5257800" cy="3399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72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00" y="135507"/>
            <a:ext cx="2403033" cy="491341"/>
          </a:xfrm>
        </p:spPr>
        <p:txBody>
          <a:bodyPr>
            <a:normAutofit/>
          </a:bodyPr>
          <a:lstStyle/>
          <a:p>
            <a:r>
              <a:rPr lang="en-US" sz="1600" dirty="0"/>
              <a:t>2021-2022 MBA Report  </a:t>
            </a:r>
          </a:p>
        </p:txBody>
      </p:sp>
      <p:graphicFrame>
        <p:nvGraphicFramePr>
          <p:cNvPr id="6" name="Chart 5">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148583109"/>
              </p:ext>
            </p:extLst>
          </p:nvPr>
        </p:nvGraphicFramePr>
        <p:xfrm>
          <a:off x="663914" y="1712064"/>
          <a:ext cx="4878469" cy="38424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394820306"/>
              </p:ext>
            </p:extLst>
          </p:nvPr>
        </p:nvGraphicFramePr>
        <p:xfrm>
          <a:off x="6353877" y="1712063"/>
          <a:ext cx="4878468" cy="3765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136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2C9671-D725-40F7-96C6-8E3D9A48684F}"/>
              </a:ext>
            </a:extLst>
          </p:cNvPr>
          <p:cNvSpPr txBox="1"/>
          <p:nvPr/>
        </p:nvSpPr>
        <p:spPr>
          <a:xfrm>
            <a:off x="102397" y="83613"/>
            <a:ext cx="2476892" cy="338554"/>
          </a:xfrm>
          <a:prstGeom prst="rect">
            <a:avLst/>
          </a:prstGeom>
          <a:noFill/>
        </p:spPr>
        <p:txBody>
          <a:bodyPr wrap="square">
            <a:spAutoFit/>
          </a:bodyPr>
          <a:lstStyle/>
          <a:p>
            <a:r>
              <a:rPr lang="en-US" sz="1600" dirty="0">
                <a:latin typeface="+mj-lt"/>
              </a:rPr>
              <a:t>2021-2022 MBA Report </a:t>
            </a:r>
          </a:p>
        </p:txBody>
      </p:sp>
      <p:graphicFrame>
        <p:nvGraphicFramePr>
          <p:cNvPr id="4"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43365947"/>
              </p:ext>
            </p:extLst>
          </p:nvPr>
        </p:nvGraphicFramePr>
        <p:xfrm>
          <a:off x="3872887" y="1782146"/>
          <a:ext cx="5037848" cy="3461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56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27" y="125722"/>
            <a:ext cx="2395194" cy="484057"/>
          </a:xfrm>
        </p:spPr>
        <p:txBody>
          <a:bodyPr>
            <a:noAutofit/>
          </a:bodyPr>
          <a:lstStyle/>
          <a:p>
            <a:r>
              <a:rPr lang="en-US" sz="1600" dirty="0"/>
              <a:t>2021-2022 MBA Report</a:t>
            </a:r>
            <a:br>
              <a:rPr lang="en-US" sz="1600" dirty="0"/>
            </a:br>
            <a:r>
              <a:rPr lang="en-US" sz="1600" dirty="0"/>
              <a:t>Attachment 19</a:t>
            </a:r>
          </a:p>
        </p:txBody>
      </p:sp>
      <p:pic>
        <p:nvPicPr>
          <p:cNvPr id="5" name="Content Placeholder 4"/>
          <p:cNvPicPr>
            <a:picLocks noGrp="1" noChangeAspect="1"/>
          </p:cNvPicPr>
          <p:nvPr>
            <p:ph idx="1"/>
          </p:nvPr>
        </p:nvPicPr>
        <p:blipFill>
          <a:blip r:embed="rId2"/>
          <a:stretch>
            <a:fillRect/>
          </a:stretch>
        </p:blipFill>
        <p:spPr>
          <a:xfrm>
            <a:off x="4063043" y="1017916"/>
            <a:ext cx="4313206" cy="5469147"/>
          </a:xfrm>
          <a:prstGeom prst="rect">
            <a:avLst/>
          </a:prstGeom>
        </p:spPr>
      </p:pic>
    </p:spTree>
    <p:extLst>
      <p:ext uri="{BB962C8B-B14F-4D97-AF65-F5344CB8AC3E}">
        <p14:creationId xmlns:p14="http://schemas.microsoft.com/office/powerpoint/2010/main" val="75067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99CCFF"/>
          </a:solidFill>
        </p:spPr>
        <p:txBody>
          <a:bodyPr vert="horz" lIns="91440" tIns="45720" rIns="91440" bIns="45720" rtlCol="0" anchor="ctr">
            <a:normAutofit/>
          </a:bodyPr>
          <a:lstStyle/>
          <a:p>
            <a:r>
              <a:rPr lang="en-US" sz="1600" dirty="0"/>
              <a:t>2021-2022 MBA Report</a:t>
            </a:r>
            <a:br>
              <a:rPr lang="en-US" sz="1600" dirty="0"/>
            </a:br>
            <a:r>
              <a:rPr lang="en-US" sz="1600" dirty="0"/>
              <a:t>Attachment  1</a:t>
            </a:r>
            <a:endParaRPr lang="en-US" sz="1600" b="1" dirty="0"/>
          </a:p>
        </p:txBody>
      </p:sp>
      <p:graphicFrame>
        <p:nvGraphicFramePr>
          <p:cNvPr id="4" name="Diagram 3"/>
          <p:cNvGraphicFramePr/>
          <p:nvPr>
            <p:extLst>
              <p:ext uri="{D42A27DB-BD31-4B8C-83A1-F6EECF244321}">
                <p14:modId xmlns:p14="http://schemas.microsoft.com/office/powerpoint/2010/main" val="933310358"/>
              </p:ext>
            </p:extLst>
          </p:nvPr>
        </p:nvGraphicFramePr>
        <p:xfrm>
          <a:off x="1549154" y="1390324"/>
          <a:ext cx="9118846" cy="97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66330811"/>
              </p:ext>
            </p:extLst>
          </p:nvPr>
        </p:nvGraphicFramePr>
        <p:xfrm>
          <a:off x="1524000" y="2362200"/>
          <a:ext cx="9135256" cy="2133600"/>
        </p:xfrm>
        <a:graphic>
          <a:graphicData uri="http://schemas.openxmlformats.org/drawingml/2006/table">
            <a:tbl>
              <a:tblPr firstRow="1" firstCol="1" bandRow="1">
                <a:tableStyleId>{5C22544A-7EE6-4342-B048-85BDC9FD1C3A}</a:tableStyleId>
              </a:tblPr>
              <a:tblGrid>
                <a:gridCol w="2283814">
                  <a:extLst>
                    <a:ext uri="{9D8B030D-6E8A-4147-A177-3AD203B41FA5}">
                      <a16:colId xmlns:a16="http://schemas.microsoft.com/office/drawing/2014/main" val="20000"/>
                    </a:ext>
                  </a:extLst>
                </a:gridCol>
                <a:gridCol w="2283814">
                  <a:extLst>
                    <a:ext uri="{9D8B030D-6E8A-4147-A177-3AD203B41FA5}">
                      <a16:colId xmlns:a16="http://schemas.microsoft.com/office/drawing/2014/main" val="20001"/>
                    </a:ext>
                  </a:extLst>
                </a:gridCol>
                <a:gridCol w="2137972">
                  <a:extLst>
                    <a:ext uri="{9D8B030D-6E8A-4147-A177-3AD203B41FA5}">
                      <a16:colId xmlns:a16="http://schemas.microsoft.com/office/drawing/2014/main" val="20002"/>
                    </a:ext>
                  </a:extLst>
                </a:gridCol>
                <a:gridCol w="2429656">
                  <a:extLst>
                    <a:ext uri="{9D8B030D-6E8A-4147-A177-3AD203B41FA5}">
                      <a16:colId xmlns:a16="http://schemas.microsoft.com/office/drawing/2014/main" val="20003"/>
                    </a:ext>
                  </a:extLst>
                </a:gridCol>
              </a:tblGrid>
              <a:tr h="1905000">
                <a:tc>
                  <a:txBody>
                    <a:bodyPr/>
                    <a:lstStyle/>
                    <a:p>
                      <a:pPr marL="342900" marR="0" indent="-342900">
                        <a:spcBef>
                          <a:spcPts val="0"/>
                        </a:spcBef>
                        <a:spcAft>
                          <a:spcPts val="0"/>
                        </a:spcAft>
                        <a:buFont typeface="Arial" pitchFamily="34" charset="0"/>
                        <a:buChar char="•"/>
                      </a:pPr>
                      <a:r>
                        <a:rPr lang="en-US" sz="2000" dirty="0">
                          <a:solidFill>
                            <a:schemeClr val="tx1"/>
                          </a:solidFill>
                          <a:effectLst/>
                        </a:rPr>
                        <a:t>Curriculum</a:t>
                      </a:r>
                      <a:br>
                        <a:rPr lang="en-US" sz="2000" dirty="0">
                          <a:solidFill>
                            <a:schemeClr val="tx1"/>
                          </a:solidFill>
                          <a:effectLst/>
                        </a:rPr>
                      </a:br>
                      <a:r>
                        <a:rPr lang="en-US" sz="2000" dirty="0">
                          <a:solidFill>
                            <a:schemeClr val="tx1"/>
                          </a:solidFill>
                          <a:effectLst/>
                        </a:rPr>
                        <a:t>      design</a:t>
                      </a:r>
                    </a:p>
                    <a:p>
                      <a:pPr marL="342900" marR="0" indent="-342900">
                        <a:spcBef>
                          <a:spcPts val="0"/>
                        </a:spcBef>
                        <a:spcAft>
                          <a:spcPts val="0"/>
                        </a:spcAft>
                        <a:buFont typeface="Arial" pitchFamily="34" charset="0"/>
                        <a:buChar char="•"/>
                      </a:pPr>
                      <a:r>
                        <a:rPr lang="en-US" sz="2000" dirty="0">
                          <a:solidFill>
                            <a:schemeClr val="tx1"/>
                          </a:solidFill>
                          <a:effectLst/>
                        </a:rPr>
                        <a:t>Faculty</a:t>
                      </a:r>
                      <a:br>
                        <a:rPr lang="en-US" sz="2000" dirty="0">
                          <a:solidFill>
                            <a:schemeClr val="tx1"/>
                          </a:solidFill>
                          <a:effectLst/>
                        </a:rPr>
                      </a:br>
                      <a:r>
                        <a:rPr lang="en-US" sz="2000" dirty="0">
                          <a:solidFill>
                            <a:schemeClr val="tx1"/>
                          </a:solidFill>
                          <a:effectLst/>
                        </a:rPr>
                        <a:t>       credentials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solidFill>
                            <a:schemeClr val="tx1"/>
                          </a:solidFill>
                          <a:effectLst/>
                          <a:latin typeface="Times New Roman"/>
                          <a:ea typeface="Times New Roman"/>
                        </a:rPr>
                        <a:t>ACBSP</a:t>
                      </a:r>
                      <a:r>
                        <a:rPr lang="en-US" sz="2000" baseline="0" dirty="0">
                          <a:solidFill>
                            <a:schemeClr val="tx1"/>
                          </a:solidFill>
                          <a:effectLst/>
                          <a:latin typeface="Times New Roman"/>
                          <a:ea typeface="Times New Roman"/>
                        </a:rPr>
                        <a:t> Figure 6.5 CPC Plan</a:t>
                      </a:r>
                      <a:endParaRPr lang="en-US" sz="2000" dirty="0">
                        <a:solidFill>
                          <a:schemeClr val="tx1"/>
                        </a:solidFill>
                        <a:effectLst/>
                        <a:latin typeface="Times New Roman"/>
                        <a:ea typeface="Times New Roman"/>
                      </a:endParaRPr>
                    </a:p>
                    <a:p>
                      <a:pPr marL="342900" marR="0" indent="-342900">
                        <a:spcBef>
                          <a:spcPts val="0"/>
                        </a:spcBef>
                        <a:spcAft>
                          <a:spcPts val="0"/>
                        </a:spcAft>
                        <a:buFont typeface="Arial" pitchFamily="34" charset="0"/>
                        <a:buChar char="•"/>
                      </a:pPr>
                      <a:endParaRPr lang="en-US" sz="2000" dirty="0">
                        <a:solidFill>
                          <a:schemeClr val="tx1"/>
                        </a:solidFill>
                        <a:effectLst/>
                        <a:latin typeface="Times New Roman"/>
                        <a:ea typeface="Times New Roman"/>
                      </a:endParaRPr>
                    </a:p>
                  </a:txBody>
                  <a:tcPr marL="68580" marR="68580" marT="0" marB="0">
                    <a:solidFill>
                      <a:srgbClr val="FFFFCC"/>
                    </a:solidFill>
                  </a:tcPr>
                </a:tc>
                <a:tc>
                  <a:txBody>
                    <a:bodyPr/>
                    <a:lstStyle/>
                    <a:p>
                      <a:pPr marL="342900" marR="0" indent="-342900">
                        <a:spcBef>
                          <a:spcPts val="0"/>
                        </a:spcBef>
                        <a:spcAft>
                          <a:spcPts val="0"/>
                        </a:spcAft>
                        <a:buFont typeface="Arial" pitchFamily="34" charset="0"/>
                        <a:buChar char="•"/>
                      </a:pPr>
                      <a:r>
                        <a:rPr lang="en-US" sz="2000" dirty="0">
                          <a:solidFill>
                            <a:schemeClr val="tx1"/>
                          </a:solidFill>
                          <a:effectLst/>
                        </a:rPr>
                        <a:t>Courses taught</a:t>
                      </a:r>
                      <a:br>
                        <a:rPr lang="en-US" sz="2000" dirty="0">
                          <a:solidFill>
                            <a:schemeClr val="tx1"/>
                          </a:solidFill>
                          <a:effectLst/>
                        </a:rPr>
                      </a:br>
                      <a:r>
                        <a:rPr lang="en-US" sz="2000" dirty="0">
                          <a:solidFill>
                            <a:schemeClr val="tx1"/>
                          </a:solidFill>
                          <a:effectLst/>
                        </a:rPr>
                        <a:t>   (contact hours)</a:t>
                      </a:r>
                    </a:p>
                    <a:p>
                      <a:pPr marL="342900" marR="0" indent="-342900">
                        <a:spcBef>
                          <a:spcPts val="0"/>
                        </a:spcBef>
                        <a:spcAft>
                          <a:spcPts val="0"/>
                        </a:spcAft>
                        <a:buFont typeface="Arial" pitchFamily="34" charset="0"/>
                        <a:buChar char="•"/>
                      </a:pPr>
                      <a:r>
                        <a:rPr lang="en-US" sz="2000" dirty="0">
                          <a:solidFill>
                            <a:schemeClr val="tx1"/>
                          </a:solidFill>
                          <a:effectLst/>
                        </a:rPr>
                        <a:t>DQ-PQ results</a:t>
                      </a:r>
                    </a:p>
                    <a:p>
                      <a:pPr marL="342900" marR="0" indent="-342900">
                        <a:spcBef>
                          <a:spcPts val="0"/>
                        </a:spcBef>
                        <a:spcAft>
                          <a:spcPts val="0"/>
                        </a:spcAft>
                        <a:buFont typeface="Arial" pitchFamily="34" charset="0"/>
                        <a:buChar char="•"/>
                      </a:pPr>
                      <a:r>
                        <a:rPr lang="en-US" sz="2000" dirty="0">
                          <a:solidFill>
                            <a:schemeClr val="tx1"/>
                          </a:solidFill>
                          <a:effectLst/>
                        </a:rPr>
                        <a:t>Goal integration into Table 7 plan</a:t>
                      </a:r>
                    </a:p>
                  </a:txBody>
                  <a:tcPr marL="68580" marR="68580" marT="0" marB="0">
                    <a:solidFill>
                      <a:srgbClr val="FFFF99"/>
                    </a:solidFill>
                  </a:tcPr>
                </a:tc>
                <a:tc>
                  <a:txBody>
                    <a:bodyPr/>
                    <a:lstStyle/>
                    <a:p>
                      <a:pPr marL="342900" marR="0" indent="-342900">
                        <a:spcBef>
                          <a:spcPts val="0"/>
                        </a:spcBef>
                        <a:spcAft>
                          <a:spcPts val="0"/>
                        </a:spcAft>
                        <a:buFont typeface="Arial" pitchFamily="34" charset="0"/>
                        <a:buChar char="•"/>
                      </a:pPr>
                      <a:r>
                        <a:rPr lang="en-US" sz="2000" dirty="0">
                          <a:solidFill>
                            <a:schemeClr val="tx1"/>
                          </a:solidFill>
                          <a:effectLst/>
                        </a:rPr>
                        <a:t>Assessed goals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solidFill>
                            <a:schemeClr val="tx1"/>
                          </a:solidFill>
                          <a:effectLst/>
                        </a:rPr>
                        <a:t>Student</a:t>
                      </a:r>
                      <a:br>
                        <a:rPr lang="en-US" sz="2000" dirty="0">
                          <a:solidFill>
                            <a:schemeClr val="tx1"/>
                          </a:solidFill>
                          <a:effectLst/>
                        </a:rPr>
                      </a:br>
                      <a:r>
                        <a:rPr lang="en-US" sz="2000" dirty="0">
                          <a:solidFill>
                            <a:schemeClr val="tx1"/>
                          </a:solidFill>
                          <a:effectLst/>
                        </a:rPr>
                        <a:t>     satisfaction</a:t>
                      </a:r>
                    </a:p>
                    <a:p>
                      <a:pPr marL="342900" marR="0" indent="-342900">
                        <a:spcBef>
                          <a:spcPts val="0"/>
                        </a:spcBef>
                        <a:spcAft>
                          <a:spcPts val="0"/>
                        </a:spcAft>
                        <a:buFont typeface="Arial" pitchFamily="34" charset="0"/>
                        <a:buChar char="•"/>
                      </a:pPr>
                      <a:r>
                        <a:rPr lang="en-US" sz="2000" dirty="0">
                          <a:solidFill>
                            <a:schemeClr val="tx1"/>
                          </a:solidFill>
                          <a:effectLst/>
                        </a:rPr>
                        <a:t>Student</a:t>
                      </a:r>
                      <a:br>
                        <a:rPr lang="en-US" sz="2000" dirty="0">
                          <a:solidFill>
                            <a:schemeClr val="tx1"/>
                          </a:solidFill>
                          <a:effectLst/>
                        </a:rPr>
                      </a:br>
                      <a:r>
                        <a:rPr lang="en-US" sz="2000" dirty="0">
                          <a:solidFill>
                            <a:schemeClr val="tx1"/>
                          </a:solidFill>
                          <a:effectLst/>
                        </a:rPr>
                        <a:t>      engagement</a:t>
                      </a:r>
                      <a:endParaRPr lang="en-US" sz="2000" dirty="0">
                        <a:solidFill>
                          <a:schemeClr val="tx1"/>
                        </a:solidFill>
                        <a:effectLst/>
                        <a:latin typeface="Times New Roman"/>
                        <a:ea typeface="Times New Roman"/>
                      </a:endParaRPr>
                    </a:p>
                  </a:txBody>
                  <a:tcPr marL="68580" marR="68580" marT="0" marB="0">
                    <a:solidFill>
                      <a:srgbClr val="FFFF66"/>
                    </a:solidFill>
                  </a:tcPr>
                </a:tc>
                <a:tc>
                  <a:txBody>
                    <a:bodyPr/>
                    <a:lstStyle/>
                    <a:p>
                      <a:pPr marL="342900" marR="0" indent="-342900">
                        <a:spcBef>
                          <a:spcPts val="0"/>
                        </a:spcBef>
                        <a:spcAft>
                          <a:spcPts val="0"/>
                        </a:spcAft>
                        <a:buFont typeface="Arial" pitchFamily="34" charset="0"/>
                        <a:buChar char="•"/>
                      </a:pPr>
                      <a:r>
                        <a:rPr lang="en-US" sz="2000" dirty="0">
                          <a:solidFill>
                            <a:schemeClr val="tx1"/>
                          </a:solidFill>
                          <a:effectLst/>
                          <a:latin typeface="Times New Roman"/>
                          <a:ea typeface="Times New Roman"/>
                        </a:rPr>
                        <a:t>Goal # 1</a:t>
                      </a:r>
                      <a:br>
                        <a:rPr lang="en-US" sz="2000" dirty="0">
                          <a:solidFill>
                            <a:schemeClr val="tx1"/>
                          </a:solidFill>
                          <a:effectLst/>
                          <a:latin typeface="Times New Roman"/>
                          <a:ea typeface="Times New Roman"/>
                        </a:rPr>
                      </a:br>
                      <a:r>
                        <a:rPr lang="en-US" sz="2000" dirty="0">
                          <a:solidFill>
                            <a:schemeClr val="tx1"/>
                          </a:solidFill>
                          <a:effectLst/>
                          <a:latin typeface="Times New Roman"/>
                          <a:ea typeface="Times New Roman"/>
                        </a:rPr>
                        <a:t>  Student </a:t>
                      </a:r>
                      <a:br>
                        <a:rPr lang="en-US" sz="2000" dirty="0">
                          <a:solidFill>
                            <a:schemeClr val="tx1"/>
                          </a:solidFill>
                          <a:effectLst/>
                          <a:latin typeface="Times New Roman"/>
                          <a:ea typeface="Times New Roman"/>
                        </a:rPr>
                      </a:br>
                      <a:r>
                        <a:rPr lang="en-US" sz="2000" dirty="0">
                          <a:solidFill>
                            <a:schemeClr val="tx1"/>
                          </a:solidFill>
                          <a:effectLst/>
                          <a:latin typeface="Times New Roman"/>
                          <a:ea typeface="Times New Roman"/>
                        </a:rPr>
                        <a:t>     Learning  </a:t>
                      </a:r>
                      <a:br>
                        <a:rPr lang="en-US" sz="2000" dirty="0">
                          <a:solidFill>
                            <a:schemeClr val="tx1"/>
                          </a:solidFill>
                          <a:effectLst/>
                          <a:latin typeface="Times New Roman"/>
                          <a:ea typeface="Times New Roman"/>
                        </a:rPr>
                      </a:br>
                      <a:r>
                        <a:rPr lang="en-US" sz="2000" dirty="0">
                          <a:solidFill>
                            <a:schemeClr val="tx1"/>
                          </a:solidFill>
                          <a:effectLst/>
                          <a:latin typeface="Times New Roman"/>
                          <a:ea typeface="Times New Roman"/>
                        </a:rPr>
                        <a:t>         Outcomes</a:t>
                      </a:r>
                      <a:br>
                        <a:rPr lang="en-US" sz="2000" dirty="0">
                          <a:solidFill>
                            <a:schemeClr val="tx1"/>
                          </a:solidFill>
                          <a:effectLst/>
                          <a:latin typeface="Times New Roman"/>
                          <a:ea typeface="Times New Roman"/>
                        </a:rPr>
                      </a:br>
                      <a:r>
                        <a:rPr lang="en-US" sz="2000" dirty="0">
                          <a:solidFill>
                            <a:schemeClr val="tx1"/>
                          </a:solidFill>
                          <a:effectLst/>
                          <a:latin typeface="Times New Roman"/>
                          <a:ea typeface="Times New Roman"/>
                        </a:rPr>
                        <a:t>              1 thru 12</a:t>
                      </a:r>
                    </a:p>
                    <a:p>
                      <a:pPr marL="342900" marR="0" indent="-342900">
                        <a:spcBef>
                          <a:spcPts val="0"/>
                        </a:spcBef>
                        <a:spcAft>
                          <a:spcPts val="0"/>
                        </a:spcAft>
                        <a:buFont typeface="Arial" pitchFamily="34" charset="0"/>
                        <a:buChar char="•"/>
                      </a:pPr>
                      <a:r>
                        <a:rPr lang="en-US" sz="1400" dirty="0">
                          <a:solidFill>
                            <a:schemeClr val="tx1"/>
                          </a:solidFill>
                          <a:effectLst/>
                          <a:latin typeface="Times New Roman"/>
                          <a:ea typeface="Times New Roman"/>
                        </a:rPr>
                        <a:t>10 Year</a:t>
                      </a:r>
                      <a:r>
                        <a:rPr lang="en-US" sz="1400" baseline="0" dirty="0">
                          <a:solidFill>
                            <a:schemeClr val="tx1"/>
                          </a:solidFill>
                          <a:effectLst/>
                          <a:latin typeface="Times New Roman"/>
                          <a:ea typeface="Times New Roman"/>
                        </a:rPr>
                        <a:t> Alumni Survey on Curriculum</a:t>
                      </a:r>
                      <a:endParaRPr lang="en-US" sz="1400" dirty="0">
                        <a:solidFill>
                          <a:schemeClr val="tx1"/>
                        </a:solidFill>
                        <a:effectLst/>
                        <a:latin typeface="Times New Roman"/>
                        <a:ea typeface="Times New Roman"/>
                      </a:endParaRPr>
                    </a:p>
                  </a:txBody>
                  <a:tcPr marL="68580" marR="68580" marT="0" marB="0">
                    <a:solidFill>
                      <a:srgbClr val="FFFF00"/>
                    </a:solidFill>
                  </a:tcPr>
                </a:tc>
                <a:extLst>
                  <a:ext uri="{0D108BD9-81ED-4DB2-BD59-A6C34878D82A}">
                    <a16:rowId xmlns:a16="http://schemas.microsoft.com/office/drawing/2014/main" val="10000"/>
                  </a:ext>
                </a:extLst>
              </a:tr>
            </a:tbl>
          </a:graphicData>
        </a:graphic>
      </p:graphicFrame>
      <p:sp>
        <p:nvSpPr>
          <p:cNvPr id="3" name="Slide Number Placeholder 2"/>
          <p:cNvSpPr>
            <a:spLocks noGrp="1"/>
          </p:cNvSpPr>
          <p:nvPr>
            <p:ph type="sldNum" sz="quarter" idx="12"/>
          </p:nvPr>
        </p:nvSpPr>
        <p:spPr/>
        <p:txBody>
          <a:bodyPr/>
          <a:lstStyle/>
          <a:p>
            <a:fld id="{22329B05-0BE0-4413-B210-D235242D3661}" type="slidenum">
              <a:rPr lang="en-US" smtClean="0"/>
              <a:pPr/>
              <a:t>2</a:t>
            </a:fld>
            <a:endParaRPr lang="en-US" dirty="0"/>
          </a:p>
        </p:txBody>
      </p:sp>
      <p:sp>
        <p:nvSpPr>
          <p:cNvPr id="18" name="TextBox 17"/>
          <p:cNvSpPr txBox="1"/>
          <p:nvPr/>
        </p:nvSpPr>
        <p:spPr>
          <a:xfrm>
            <a:off x="4664497" y="5486996"/>
            <a:ext cx="1126399" cy="738664"/>
          </a:xfrm>
          <a:prstGeom prst="rect">
            <a:avLst/>
          </a:prstGeom>
          <a:noFill/>
        </p:spPr>
        <p:txBody>
          <a:bodyPr wrap="none" rtlCol="0">
            <a:spAutoFit/>
          </a:bodyPr>
          <a:lstStyle/>
          <a:p>
            <a:r>
              <a:rPr lang="en-US" sz="1400" dirty="0"/>
              <a:t>* Pearson </a:t>
            </a:r>
            <a:br>
              <a:rPr lang="en-US" sz="1400" dirty="0"/>
            </a:br>
            <a:r>
              <a:rPr lang="en-US" sz="1400" dirty="0"/>
              <a:t>   Bivariate </a:t>
            </a:r>
          </a:p>
          <a:p>
            <a:r>
              <a:rPr lang="en-US" sz="1400" dirty="0"/>
              <a:t>   Correlation</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2" y="4497731"/>
            <a:ext cx="4225124" cy="1958469"/>
          </a:xfrm>
          <a:prstGeom prst="rect">
            <a:avLst/>
          </a:prstGeom>
        </p:spPr>
      </p:pic>
      <p:sp>
        <p:nvSpPr>
          <p:cNvPr id="15" name="TextBox 14"/>
          <p:cNvSpPr txBox="1"/>
          <p:nvPr/>
        </p:nvSpPr>
        <p:spPr>
          <a:xfrm>
            <a:off x="8360767" y="4953000"/>
            <a:ext cx="771365" cy="400110"/>
          </a:xfrm>
          <a:prstGeom prst="rect">
            <a:avLst/>
          </a:prstGeom>
          <a:noFill/>
        </p:spPr>
        <p:txBody>
          <a:bodyPr wrap="none" rtlCol="0">
            <a:spAutoFit/>
          </a:bodyPr>
          <a:lstStyle/>
          <a:p>
            <a:r>
              <a:rPr lang="en-US" sz="2000" b="1" dirty="0"/>
              <a:t>.801*</a:t>
            </a:r>
          </a:p>
        </p:txBody>
      </p:sp>
      <p:sp>
        <p:nvSpPr>
          <p:cNvPr id="16" name="TextBox 15"/>
          <p:cNvSpPr txBox="1"/>
          <p:nvPr/>
        </p:nvSpPr>
        <p:spPr>
          <a:xfrm>
            <a:off x="9123018" y="6194590"/>
            <a:ext cx="740908" cy="523220"/>
          </a:xfrm>
          <a:prstGeom prst="rect">
            <a:avLst/>
          </a:prstGeom>
          <a:noFill/>
        </p:spPr>
        <p:txBody>
          <a:bodyPr wrap="none" rtlCol="0">
            <a:spAutoFit/>
          </a:bodyPr>
          <a:lstStyle/>
          <a:p>
            <a:r>
              <a:rPr lang="en-US" sz="1400" b="1" dirty="0"/>
              <a:t>Impact </a:t>
            </a:r>
            <a:br>
              <a:rPr lang="en-US" sz="1400" b="1" dirty="0"/>
            </a:br>
            <a:r>
              <a:rPr lang="en-US" sz="1400" b="1" dirty="0"/>
              <a:t>(SLO)</a:t>
            </a:r>
          </a:p>
        </p:txBody>
      </p:sp>
      <p:sp>
        <p:nvSpPr>
          <p:cNvPr id="17" name="TextBox 16"/>
          <p:cNvSpPr txBox="1"/>
          <p:nvPr/>
        </p:nvSpPr>
        <p:spPr>
          <a:xfrm>
            <a:off x="8001000" y="6194590"/>
            <a:ext cx="869084" cy="523220"/>
          </a:xfrm>
          <a:prstGeom prst="rect">
            <a:avLst/>
          </a:prstGeom>
          <a:noFill/>
        </p:spPr>
        <p:txBody>
          <a:bodyPr wrap="none" rtlCol="0">
            <a:spAutoFit/>
          </a:bodyPr>
          <a:lstStyle/>
          <a:p>
            <a:r>
              <a:rPr lang="en-US" sz="1400" b="1" dirty="0"/>
              <a:t>Outcome</a:t>
            </a:r>
            <a:br>
              <a:rPr lang="en-US" sz="1400" b="1" dirty="0"/>
            </a:br>
            <a:r>
              <a:rPr lang="en-US" sz="1400" b="1" dirty="0"/>
              <a:t> (SSL)</a:t>
            </a:r>
          </a:p>
        </p:txBody>
      </p:sp>
      <p:sp>
        <p:nvSpPr>
          <p:cNvPr id="23" name="TextBox 22"/>
          <p:cNvSpPr txBox="1"/>
          <p:nvPr/>
        </p:nvSpPr>
        <p:spPr>
          <a:xfrm>
            <a:off x="6939427" y="6302312"/>
            <a:ext cx="1061573" cy="307777"/>
          </a:xfrm>
          <a:prstGeom prst="rect">
            <a:avLst/>
          </a:prstGeom>
          <a:noFill/>
        </p:spPr>
        <p:txBody>
          <a:bodyPr wrap="none" rtlCol="0">
            <a:spAutoFit/>
          </a:bodyPr>
          <a:lstStyle/>
          <a:p>
            <a:r>
              <a:rPr lang="en-US" sz="1400" b="1" dirty="0"/>
              <a:t>Moderators</a:t>
            </a:r>
          </a:p>
        </p:txBody>
      </p:sp>
      <p:sp>
        <p:nvSpPr>
          <p:cNvPr id="24" name="TextBox 23"/>
          <p:cNvSpPr txBox="1"/>
          <p:nvPr/>
        </p:nvSpPr>
        <p:spPr>
          <a:xfrm>
            <a:off x="5806710" y="6194590"/>
            <a:ext cx="716030" cy="523220"/>
          </a:xfrm>
          <a:prstGeom prst="rect">
            <a:avLst/>
          </a:prstGeom>
          <a:noFill/>
        </p:spPr>
        <p:txBody>
          <a:bodyPr wrap="none" rtlCol="0">
            <a:spAutoFit/>
          </a:bodyPr>
          <a:lstStyle/>
          <a:p>
            <a:r>
              <a:rPr lang="en-US" sz="1400" b="1" dirty="0"/>
              <a:t>Causal</a:t>
            </a:r>
            <a:br>
              <a:rPr lang="en-US" sz="1400" b="1" dirty="0"/>
            </a:br>
            <a:r>
              <a:rPr lang="en-US" sz="1400" b="1" dirty="0"/>
              <a:t>Factors</a:t>
            </a:r>
          </a:p>
        </p:txBody>
      </p:sp>
      <p:sp>
        <p:nvSpPr>
          <p:cNvPr id="6" name="TextBox 5"/>
          <p:cNvSpPr txBox="1"/>
          <p:nvPr/>
        </p:nvSpPr>
        <p:spPr>
          <a:xfrm>
            <a:off x="1549154" y="4572001"/>
            <a:ext cx="3029997" cy="1615827"/>
          </a:xfrm>
          <a:prstGeom prst="rect">
            <a:avLst/>
          </a:prstGeom>
          <a:noFill/>
        </p:spPr>
        <p:txBody>
          <a:bodyPr wrap="none" rtlCol="0">
            <a:spAutoFit/>
          </a:bodyPr>
          <a:lstStyle/>
          <a:p>
            <a:r>
              <a:rPr lang="en-US" sz="1100" b="1" dirty="0"/>
              <a:t>Attachment 1</a:t>
            </a:r>
            <a:r>
              <a:rPr lang="en-US" sz="1100" dirty="0"/>
              <a:t> depicts the causal model showing </a:t>
            </a:r>
          </a:p>
          <a:p>
            <a:r>
              <a:rPr lang="en-US" sz="1100" dirty="0"/>
              <a:t>the relationship between causal variables, </a:t>
            </a:r>
          </a:p>
          <a:p>
            <a:r>
              <a:rPr lang="en-US" sz="1100" dirty="0"/>
              <a:t>moderator variables, and the outcome variable – </a:t>
            </a:r>
          </a:p>
          <a:p>
            <a:r>
              <a:rPr lang="en-US" sz="1100" dirty="0"/>
              <a:t>student satisfaction with learning (SSL).  </a:t>
            </a:r>
          </a:p>
          <a:p>
            <a:r>
              <a:rPr lang="en-US" sz="1100" dirty="0"/>
              <a:t>By adjusting (through the use of action plans) the </a:t>
            </a:r>
          </a:p>
          <a:p>
            <a:r>
              <a:rPr lang="en-US" sz="1100" dirty="0"/>
              <a:t>causal and moderating variables we produce the </a:t>
            </a:r>
          </a:p>
          <a:p>
            <a:r>
              <a:rPr lang="en-US" sz="1100" dirty="0"/>
              <a:t>outcome variable – SSL which in turn produces </a:t>
            </a:r>
          </a:p>
          <a:p>
            <a:r>
              <a:rPr lang="en-US" sz="1100" dirty="0"/>
              <a:t>the desired impact – increased scores on the </a:t>
            </a:r>
          </a:p>
          <a:p>
            <a:r>
              <a:rPr lang="en-US" sz="1100" dirty="0"/>
              <a:t>external Peregrine test.  </a:t>
            </a:r>
          </a:p>
        </p:txBody>
      </p:sp>
      <p:sp>
        <p:nvSpPr>
          <p:cNvPr id="9" name="TextBox 8"/>
          <p:cNvSpPr txBox="1"/>
          <p:nvPr/>
        </p:nvSpPr>
        <p:spPr>
          <a:xfrm>
            <a:off x="3835347" y="585337"/>
            <a:ext cx="4658756" cy="584775"/>
          </a:xfrm>
          <a:prstGeom prst="rect">
            <a:avLst/>
          </a:prstGeom>
          <a:noFill/>
        </p:spPr>
        <p:txBody>
          <a:bodyPr wrap="square" rtlCol="0">
            <a:spAutoFit/>
          </a:bodyPr>
          <a:lstStyle/>
          <a:p>
            <a:r>
              <a:rPr lang="en-US" sz="3200" b="1" dirty="0"/>
              <a:t>Assessment Value Chain</a:t>
            </a:r>
            <a:endParaRPr lang="en-US" sz="3200" dirty="0"/>
          </a:p>
        </p:txBody>
      </p:sp>
    </p:spTree>
    <p:custDataLst>
      <p:tags r:id="rId1"/>
    </p:custDataLst>
    <p:extLst>
      <p:ext uri="{BB962C8B-B14F-4D97-AF65-F5344CB8AC3E}">
        <p14:creationId xmlns:p14="http://schemas.microsoft.com/office/powerpoint/2010/main" val="655190916"/>
      </p:ext>
    </p:extLst>
  </p:cSld>
  <p:clrMapOvr>
    <a:masterClrMapping/>
  </p:clrMapOvr>
  <mc:AlternateContent xmlns:mc="http://schemas.openxmlformats.org/markup-compatibility/2006" xmlns:p14="http://schemas.microsoft.com/office/powerpoint/2010/main">
    <mc:Choice Requires="p14">
      <p:transition spd="slow" p14:dur="2000" advTm="21770"/>
    </mc:Choice>
    <mc:Fallback xmlns="">
      <p:transition spd="slow" advTm="21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0336" y="1088291"/>
            <a:ext cx="4278928" cy="830997"/>
          </a:xfrm>
          <a:prstGeom prst="rect">
            <a:avLst/>
          </a:prstGeom>
          <a:noFill/>
          <a:ln>
            <a:solidFill>
              <a:schemeClr val="accent1"/>
            </a:solidFill>
          </a:ln>
        </p:spPr>
        <p:txBody>
          <a:bodyPr wrap="none" rtlCol="0">
            <a:spAutoFit/>
          </a:bodyPr>
          <a:lstStyle/>
          <a:p>
            <a:pPr algn="ctr"/>
            <a:r>
              <a:rPr lang="en-US" sz="1600" dirty="0"/>
              <a:t>AY 2021-2022 MBA Program</a:t>
            </a:r>
          </a:p>
          <a:p>
            <a:pPr algn="ctr"/>
            <a:r>
              <a:rPr lang="en-US" sz="1600" dirty="0"/>
              <a:t>ACBSP CPC Program Planned Contact Hours</a:t>
            </a:r>
          </a:p>
          <a:p>
            <a:pPr algn="ctr"/>
            <a:r>
              <a:rPr lang="en-US" sz="1600" dirty="0"/>
              <a:t>Direct and Integrated Topic Hours are Broken Out</a:t>
            </a:r>
          </a:p>
        </p:txBody>
      </p:sp>
      <p:sp>
        <p:nvSpPr>
          <p:cNvPr id="7" name="TextBox 6"/>
          <p:cNvSpPr txBox="1"/>
          <p:nvPr/>
        </p:nvSpPr>
        <p:spPr>
          <a:xfrm>
            <a:off x="762000" y="5418668"/>
            <a:ext cx="10515599" cy="1015663"/>
          </a:xfrm>
          <a:prstGeom prst="rect">
            <a:avLst/>
          </a:prstGeom>
          <a:noFill/>
        </p:spPr>
        <p:txBody>
          <a:bodyPr wrap="square" rtlCol="0">
            <a:spAutoFit/>
          </a:bodyPr>
          <a:lstStyle/>
          <a:p>
            <a:r>
              <a:rPr lang="en-US" sz="1200" dirty="0"/>
              <a:t>The ACBSP standard syllabi containing the base data for each course shown above as noted in review date is scheduled for a complete redevelopment by the faculty during August 2017.  A completely new roll up is only performed every three years. This update is more important than usual because we have added Data Science to the Undergraduate Business Program and this will change many of the courses. </a:t>
            </a:r>
          </a:p>
          <a:p>
            <a:r>
              <a:rPr lang="en-US" sz="1200" dirty="0"/>
              <a:t>Course credit hours and program length both meet or exceed institution requirements for credit hours per course and credit hours per degree. </a:t>
            </a:r>
          </a:p>
          <a:p>
            <a:r>
              <a:rPr lang="en-US" sz="1200" dirty="0"/>
              <a:t>Piedmont University Faculty and Academic Policies and Procedures, Section 4.1.A</a:t>
            </a:r>
          </a:p>
        </p:txBody>
      </p:sp>
      <p:sp>
        <p:nvSpPr>
          <p:cNvPr id="4" name="Flowchart: Connector 3"/>
          <p:cNvSpPr/>
          <p:nvPr/>
        </p:nvSpPr>
        <p:spPr>
          <a:xfrm>
            <a:off x="5791200" y="4572000"/>
            <a:ext cx="2286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8719" y="106621"/>
            <a:ext cx="2480035" cy="474630"/>
          </a:xfrm>
        </p:spPr>
        <p:txBody>
          <a:bodyPr>
            <a:normAutofit fontScale="90000"/>
          </a:bodyPr>
          <a:lstStyle/>
          <a:p>
            <a:r>
              <a:rPr lang="en-US" sz="1800" dirty="0"/>
              <a:t>2021-2022 MBA Report</a:t>
            </a:r>
            <a:br>
              <a:rPr lang="en-US" sz="1800" dirty="0"/>
            </a:br>
            <a:r>
              <a:rPr lang="en-US" sz="1800" dirty="0"/>
              <a:t>Attachment 2</a:t>
            </a:r>
          </a:p>
        </p:txBody>
      </p:sp>
      <p:graphicFrame>
        <p:nvGraphicFramePr>
          <p:cNvPr id="9" name="Object 8"/>
          <p:cNvGraphicFramePr>
            <a:graphicFrameLocks noChangeAspect="1"/>
          </p:cNvGraphicFramePr>
          <p:nvPr>
            <p:extLst>
              <p:ext uri="{D42A27DB-BD31-4B8C-83A1-F6EECF244321}">
                <p14:modId xmlns:p14="http://schemas.microsoft.com/office/powerpoint/2010/main" val="2096108093"/>
              </p:ext>
            </p:extLst>
          </p:nvPr>
        </p:nvGraphicFramePr>
        <p:xfrm>
          <a:off x="1328737" y="2184491"/>
          <a:ext cx="9153525" cy="3124200"/>
        </p:xfrm>
        <a:graphic>
          <a:graphicData uri="http://schemas.openxmlformats.org/presentationml/2006/ole">
            <mc:AlternateContent xmlns:mc="http://schemas.openxmlformats.org/markup-compatibility/2006">
              <mc:Choice xmlns:v="urn:schemas-microsoft-com:vml" Requires="v">
                <p:oleObj spid="_x0000_s1032" name="Worksheet" r:id="rId3" imgW="9153643" imgH="3124289" progId="Excel.Sheet.12">
                  <p:embed/>
                </p:oleObj>
              </mc:Choice>
              <mc:Fallback>
                <p:oleObj name="Worksheet" r:id="rId3" imgW="9153643" imgH="3124289" progId="Excel.Sheet.12">
                  <p:embed/>
                  <p:pic>
                    <p:nvPicPr>
                      <p:cNvPr id="0" name=""/>
                      <p:cNvPicPr/>
                      <p:nvPr/>
                    </p:nvPicPr>
                    <p:blipFill>
                      <a:blip r:embed="rId4"/>
                      <a:stretch>
                        <a:fillRect/>
                      </a:stretch>
                    </p:blipFill>
                    <p:spPr>
                      <a:xfrm>
                        <a:off x="1328737" y="2184491"/>
                        <a:ext cx="9153525" cy="3124200"/>
                      </a:xfrm>
                      <a:prstGeom prst="rect">
                        <a:avLst/>
                      </a:prstGeom>
                    </p:spPr>
                  </p:pic>
                </p:oleObj>
              </mc:Fallback>
            </mc:AlternateContent>
          </a:graphicData>
        </a:graphic>
      </p:graphicFrame>
    </p:spTree>
    <p:extLst>
      <p:ext uri="{BB962C8B-B14F-4D97-AF65-F5344CB8AC3E}">
        <p14:creationId xmlns:p14="http://schemas.microsoft.com/office/powerpoint/2010/main" val="80658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62" y="129129"/>
            <a:ext cx="2414047" cy="448100"/>
          </a:xfrm>
        </p:spPr>
        <p:txBody>
          <a:bodyPr>
            <a:normAutofit/>
          </a:bodyPr>
          <a:lstStyle/>
          <a:p>
            <a:r>
              <a:rPr lang="en-US" sz="1600" dirty="0"/>
              <a:t>2021-2022 MBA Report</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379586680"/>
              </p:ext>
            </p:extLst>
          </p:nvPr>
        </p:nvGraphicFramePr>
        <p:xfrm>
          <a:off x="418486" y="1822564"/>
          <a:ext cx="5302203" cy="3785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1519297361"/>
              </p:ext>
            </p:extLst>
          </p:nvPr>
        </p:nvGraphicFramePr>
        <p:xfrm>
          <a:off x="6471313" y="1822564"/>
          <a:ext cx="5182622" cy="3785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511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4" y="72787"/>
            <a:ext cx="2395194" cy="531191"/>
          </a:xfrm>
        </p:spPr>
        <p:txBody>
          <a:bodyPr>
            <a:normAutofit/>
          </a:bodyPr>
          <a:lstStyle/>
          <a:p>
            <a:r>
              <a:rPr lang="en-US" sz="1600" dirty="0"/>
              <a:t>2021-2022 MBA Report</a:t>
            </a:r>
          </a:p>
        </p:txBody>
      </p:sp>
      <p:graphicFrame>
        <p:nvGraphicFramePr>
          <p:cNvPr id="7" name="Chart 6">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1196134134"/>
              </p:ext>
            </p:extLst>
          </p:nvPr>
        </p:nvGraphicFramePr>
        <p:xfrm>
          <a:off x="420319" y="1806718"/>
          <a:ext cx="5306423" cy="350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649445131"/>
              </p:ext>
            </p:extLst>
          </p:nvPr>
        </p:nvGraphicFramePr>
        <p:xfrm>
          <a:off x="6465257" y="1806717"/>
          <a:ext cx="5306423" cy="3502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3" y="93285"/>
            <a:ext cx="2470608" cy="587752"/>
          </a:xfrm>
        </p:spPr>
        <p:txBody>
          <a:bodyPr>
            <a:normAutofit/>
          </a:bodyPr>
          <a:lstStyle/>
          <a:p>
            <a:r>
              <a:rPr lang="en-US" sz="1600" dirty="0"/>
              <a:t>2021-2022 MBA Report</a:t>
            </a:r>
          </a:p>
        </p:txBody>
      </p:sp>
      <p:graphicFrame>
        <p:nvGraphicFramePr>
          <p:cNvPr id="7" name="Chart 6">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764454150"/>
              </p:ext>
            </p:extLst>
          </p:nvPr>
        </p:nvGraphicFramePr>
        <p:xfrm>
          <a:off x="609599" y="1825625"/>
          <a:ext cx="4802155" cy="3483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12000000}"/>
              </a:ext>
            </a:extLst>
          </p:cNvPr>
          <p:cNvGraphicFramePr>
            <a:graphicFrameLocks/>
          </p:cNvGraphicFramePr>
          <p:nvPr>
            <p:extLst>
              <p:ext uri="{D42A27DB-BD31-4B8C-83A1-F6EECF244321}">
                <p14:modId xmlns:p14="http://schemas.microsoft.com/office/powerpoint/2010/main" val="3739036853"/>
              </p:ext>
            </p:extLst>
          </p:nvPr>
        </p:nvGraphicFramePr>
        <p:xfrm>
          <a:off x="6340927" y="1825625"/>
          <a:ext cx="5079741" cy="3483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903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81" y="93081"/>
            <a:ext cx="2366913" cy="597179"/>
          </a:xfrm>
        </p:spPr>
        <p:txBody>
          <a:bodyPr>
            <a:normAutofit/>
          </a:bodyPr>
          <a:lstStyle/>
          <a:p>
            <a:r>
              <a:rPr lang="en-US" sz="1600" dirty="0"/>
              <a:t>2021-2022 MBA Report</a:t>
            </a:r>
          </a:p>
        </p:txBody>
      </p:sp>
      <p:graphicFrame>
        <p:nvGraphicFramePr>
          <p:cNvPr id="7" name="Chart 6">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471769120"/>
              </p:ext>
            </p:extLst>
          </p:nvPr>
        </p:nvGraphicFramePr>
        <p:xfrm>
          <a:off x="816409" y="1825624"/>
          <a:ext cx="4464717" cy="3547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054981047"/>
              </p:ext>
            </p:extLst>
          </p:nvPr>
        </p:nvGraphicFramePr>
        <p:xfrm>
          <a:off x="6447453" y="1825625"/>
          <a:ext cx="4758612" cy="35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117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96" y="107696"/>
            <a:ext cx="2366913" cy="597179"/>
          </a:xfrm>
        </p:spPr>
        <p:txBody>
          <a:bodyPr>
            <a:normAutofit/>
          </a:bodyPr>
          <a:lstStyle/>
          <a:p>
            <a:r>
              <a:rPr lang="en-US" sz="1600" dirty="0"/>
              <a:t>2021-2022 MBA Report</a:t>
            </a:r>
          </a:p>
        </p:txBody>
      </p:sp>
      <p:graphicFrame>
        <p:nvGraphicFramePr>
          <p:cNvPr id="7" name="Chart 6">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4241589599"/>
              </p:ext>
            </p:extLst>
          </p:nvPr>
        </p:nvGraphicFramePr>
        <p:xfrm>
          <a:off x="501892" y="1825624"/>
          <a:ext cx="4760573" cy="35301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1799005598"/>
              </p:ext>
            </p:extLst>
          </p:nvPr>
        </p:nvGraphicFramePr>
        <p:xfrm>
          <a:off x="6521434" y="1825624"/>
          <a:ext cx="4964550" cy="35301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394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6" y="135812"/>
            <a:ext cx="2404621" cy="474630"/>
          </a:xfrm>
        </p:spPr>
        <p:txBody>
          <a:bodyPr>
            <a:normAutofit/>
          </a:bodyPr>
          <a:lstStyle/>
          <a:p>
            <a:r>
              <a:rPr lang="en-US" sz="1600" dirty="0"/>
              <a:t>2021-2022 MBA Report</a:t>
            </a:r>
          </a:p>
        </p:txBody>
      </p:sp>
      <p:graphicFrame>
        <p:nvGraphicFramePr>
          <p:cNvPr id="7" name="Chart 6">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2819075299"/>
              </p:ext>
            </p:extLst>
          </p:nvPr>
        </p:nvGraphicFramePr>
        <p:xfrm>
          <a:off x="682009" y="1825625"/>
          <a:ext cx="4636440" cy="36327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70660734"/>
              </p:ext>
            </p:extLst>
          </p:nvPr>
        </p:nvGraphicFramePr>
        <p:xfrm>
          <a:off x="6689580" y="1825624"/>
          <a:ext cx="4636440" cy="36327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6162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TotalTime>
  <Words>1057</Words>
  <Application>Microsoft Office PowerPoint</Application>
  <PresentationFormat>Widescreen</PresentationFormat>
  <Paragraphs>177</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Worksheet</vt:lpstr>
      <vt:lpstr>Piedmont University  Walker College of  Business  2021-2022  SACS   MBA Report  </vt:lpstr>
      <vt:lpstr>2021-2022 MBA Report Attachment  1</vt:lpstr>
      <vt:lpstr>2021-2022 MBA Report Attachment 2</vt:lpstr>
      <vt:lpstr>2021-2022 MBA Report</vt:lpstr>
      <vt:lpstr>2021-2022 MBA Report</vt:lpstr>
      <vt:lpstr>2021-2022 MBA Report</vt:lpstr>
      <vt:lpstr>2021-2022 MBA Report</vt:lpstr>
      <vt:lpstr>2021-2022 MBA Report</vt:lpstr>
      <vt:lpstr>2021-2022 MBA Report</vt:lpstr>
      <vt:lpstr>2021-2022 MBA Report</vt:lpstr>
      <vt:lpstr>2021-2022 MBA Report  </vt:lpstr>
      <vt:lpstr>PowerPoint Presentation</vt:lpstr>
      <vt:lpstr>2021-2022 MBA Report Attachment 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Madison</dc:creator>
  <cp:lastModifiedBy>Coker, Katy</cp:lastModifiedBy>
  <cp:revision>75</cp:revision>
  <cp:lastPrinted>2022-05-12T13:31:53Z</cp:lastPrinted>
  <dcterms:created xsi:type="dcterms:W3CDTF">2016-07-14T14:21:32Z</dcterms:created>
  <dcterms:modified xsi:type="dcterms:W3CDTF">2022-05-17T15:21:02Z</dcterms:modified>
</cp:coreProperties>
</file>