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0" r:id="rId2"/>
    <p:sldId id="290" r:id="rId3"/>
    <p:sldId id="387" r:id="rId4"/>
    <p:sldId id="296" r:id="rId5"/>
    <p:sldId id="298" r:id="rId6"/>
    <p:sldId id="382" r:id="rId7"/>
    <p:sldId id="383" r:id="rId8"/>
    <p:sldId id="384" r:id="rId9"/>
    <p:sldId id="385" r:id="rId10"/>
    <p:sldId id="307" r:id="rId11"/>
    <p:sldId id="388" r:id="rId12"/>
    <p:sldId id="311" r:id="rId13"/>
    <p:sldId id="350" r:id="rId14"/>
    <p:sldId id="391" r:id="rId15"/>
    <p:sldId id="389" r:id="rId16"/>
    <p:sldId id="366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114" d="100"/>
          <a:sy n="114" d="100"/>
        </p:scale>
        <p:origin x="7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 All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</a:t>
            </a:r>
          </a:p>
          <a:p>
            <a:pPr>
              <a:defRPr/>
            </a:pPr>
            <a:r>
              <a:rPr lang="en-US" sz="1200" baseline="0"/>
              <a:t>SACS: Goal 1, Measure 1</a:t>
            </a:r>
          </a:p>
          <a:p>
            <a:pPr>
              <a:defRPr/>
            </a:pPr>
            <a:r>
              <a:rPr lang="en-US" sz="1200" baseline="0"/>
              <a:t>Attachment 2 </a:t>
            </a:r>
          </a:p>
        </c:rich>
      </c:tx>
      <c:layout>
        <c:manualLayout>
          <c:xMode val="edge"/>
          <c:yMode val="edge"/>
          <c:x val="0.32982147772008547"/>
          <c:y val="1.83430991076471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00195787534928"/>
          <c:y val="0.27890720212183101"/>
          <c:w val="0.71272522834439467"/>
          <c:h val="0.43529514206053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test'!$A$38:$A$42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test'!$B$38:$B$42</c:f>
              <c:numCache>
                <c:formatCode>0</c:formatCode>
                <c:ptCount val="5"/>
                <c:pt idx="0">
                  <c:v>67.900000000000006</c:v>
                </c:pt>
                <c:pt idx="1">
                  <c:v>50</c:v>
                </c:pt>
                <c:pt idx="2">
                  <c:v>52</c:v>
                </c:pt>
                <c:pt idx="3">
                  <c:v>49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8-429B-A988-8B72E89D3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93448"/>
        <c:axId val="389695016"/>
      </c:barChart>
      <c:catAx>
        <c:axId val="38969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53</a:t>
                </a:r>
                <a:r>
                  <a:rPr lang="en-US" sz="1200" baseline="30000"/>
                  <a:t>rd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776035755482228"/>
              <c:y val="0.8698965583672656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89695016"/>
        <c:crosses val="autoZero"/>
        <c:auto val="1"/>
        <c:lblAlgn val="ctr"/>
        <c:lblOffset val="100"/>
        <c:noMultiLvlLbl val="0"/>
      </c:catAx>
      <c:valAx>
        <c:axId val="38969501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0363817328146822E-2"/>
              <c:y val="0.3340940858257725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89693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Information Systems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i.</a:t>
            </a:r>
          </a:p>
          <a:p>
            <a:pPr>
              <a:defRPr sz="1200"/>
            </a:pPr>
            <a:r>
              <a:rPr lang="en-US" sz="1200" baseline="0"/>
              <a:t>SACS: Goal 1, Measure 1, PLO 9</a:t>
            </a:r>
          </a:p>
          <a:p>
            <a:pPr>
              <a:defRPr sz="1200"/>
            </a:pPr>
            <a:r>
              <a:rPr lang="en-US" sz="1200" baseline="0"/>
              <a:t>Attachment 11</a:t>
            </a:r>
          </a:p>
        </c:rich>
      </c:tx>
      <c:layout>
        <c:manualLayout>
          <c:xMode val="edge"/>
          <c:yMode val="edge"/>
          <c:x val="0.30229609191634638"/>
          <c:y val="1.8610371284974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94822052006769"/>
          <c:y val="0.26853792790082376"/>
          <c:w val="0.77197581954412919"/>
          <c:h val="0.43598205033845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test'!$B$224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test'!$A$232:$A$236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test'!$B$232:$B$236</c:f>
              <c:numCache>
                <c:formatCode>0</c:formatCode>
                <c:ptCount val="5"/>
                <c:pt idx="0">
                  <c:v>72.7</c:v>
                </c:pt>
                <c:pt idx="1">
                  <c:v>52</c:v>
                </c:pt>
                <c:pt idx="2">
                  <c:v>57</c:v>
                </c:pt>
                <c:pt idx="3">
                  <c:v>53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0-452A-9B44-1567B3F83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7672"/>
        <c:axId val="392268456"/>
      </c:barChart>
      <c:catAx>
        <c:axId val="392267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60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0884177641852806"/>
              <c:y val="0.864841343284506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68456"/>
        <c:crosses val="autoZero"/>
        <c:auto val="1"/>
        <c:lblAlgn val="ctr"/>
        <c:lblOffset val="100"/>
        <c:noMultiLvlLbl val="0"/>
      </c:catAx>
      <c:valAx>
        <c:axId val="39226845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9.1241013398519616E-2"/>
              <c:y val="0.2897334957131458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7672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Peregrine Data: QM &amp; Stats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ACBSP</a:t>
            </a:r>
            <a:r>
              <a:rPr lang="en-US" sz="1200" baseline="0"/>
              <a:t> Figure 6.5 Category: j. </a:t>
            </a:r>
            <a:endParaRPr lang="en-US"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SACS: Goal 1, Measure 1, PLO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Attachment 12 </a:t>
            </a:r>
            <a:endParaRPr lang="en-US" sz="1200" b="0"/>
          </a:p>
        </c:rich>
      </c:tx>
      <c:layout>
        <c:manualLayout>
          <c:xMode val="edge"/>
          <c:yMode val="edge"/>
          <c:x val="0.31524248775350011"/>
          <c:y val="1.24340522021326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288508544147028"/>
          <c:y val="0.26191988293062451"/>
          <c:w val="0.76338692719952805"/>
          <c:h val="0.4496042316245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test'!$B$245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test'!$A$253:$A$257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test'!$B$253:$B$257</c:f>
              <c:numCache>
                <c:formatCode>0</c:formatCode>
                <c:ptCount val="5"/>
                <c:pt idx="0">
                  <c:v>70.2</c:v>
                </c:pt>
                <c:pt idx="1">
                  <c:v>54</c:v>
                </c:pt>
                <c:pt idx="2">
                  <c:v>50</c:v>
                </c:pt>
                <c:pt idx="3">
                  <c:v>43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F-4CB2-90C0-318111709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3840"/>
        <c:axId val="391224232"/>
      </c:barChart>
      <c:catAx>
        <c:axId val="39122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 Year Average: 54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</a:p>
            </c:rich>
          </c:tx>
          <c:layout>
            <c:manualLayout>
              <c:xMode val="edge"/>
              <c:yMode val="edge"/>
              <c:x val="0.28072674546040199"/>
              <c:y val="0.868820749267500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4232"/>
        <c:crosses val="autoZero"/>
        <c:auto val="1"/>
        <c:lblAlgn val="ctr"/>
        <c:lblOffset val="100"/>
        <c:noMultiLvlLbl val="0"/>
      </c:catAx>
      <c:valAx>
        <c:axId val="39122423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9.0650365609977898E-2"/>
              <c:y val="0.3051732790776534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3840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6418771996527"/>
          <c:y val="0.28866542609417356"/>
          <c:w val="0.78295965748505969"/>
          <c:h val="0.4368286653934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test'!$B$266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test'!$A$274:$A$278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test'!$B$274:$B$278</c:f>
              <c:numCache>
                <c:formatCode>0</c:formatCode>
                <c:ptCount val="5"/>
                <c:pt idx="0">
                  <c:v>73.400000000000006</c:v>
                </c:pt>
                <c:pt idx="1">
                  <c:v>55</c:v>
                </c:pt>
                <c:pt idx="2">
                  <c:v>55</c:v>
                </c:pt>
                <c:pt idx="3">
                  <c:v>54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5-4D59-9A7E-DB9F8B67F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19920"/>
        <c:axId val="391222272"/>
      </c:barChart>
      <c:catAx>
        <c:axId val="39121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60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</a:p>
            </c:rich>
          </c:tx>
          <c:layout>
            <c:manualLayout>
              <c:xMode val="edge"/>
              <c:yMode val="edge"/>
              <c:x val="0.31929162771422237"/>
              <c:y val="0.882773087963560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2272"/>
        <c:crosses val="autoZero"/>
        <c:auto val="1"/>
        <c:lblAlgn val="ctr"/>
        <c:lblOffset val="100"/>
        <c:noMultiLvlLbl val="0"/>
      </c:catAx>
      <c:valAx>
        <c:axId val="391222272"/>
        <c:scaling>
          <c:orientation val="minMax"/>
          <c:max val="7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0835187993173163E-2"/>
              <c:y val="0.3392573567167835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199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2379702537183"/>
          <c:y val="0.33174286012850029"/>
          <c:w val="0.81032064741907261"/>
          <c:h val="0.47308872471872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test'!$A$43</c:f>
              <c:strCache>
                <c:ptCount val="1"/>
                <c:pt idx="0">
                  <c:v>Avg Score</c:v>
                </c:pt>
              </c:strCache>
            </c:strRef>
          </c:tx>
          <c:invertIfNegative val="0"/>
          <c:cat>
            <c:strRef>
              <c:f>'Peregrine test'!$C$30:$D$30</c:f>
              <c:strCache>
                <c:ptCount val="2"/>
                <c:pt idx="0">
                  <c:v>Ath</c:v>
                </c:pt>
                <c:pt idx="1">
                  <c:v>Dem</c:v>
                </c:pt>
              </c:strCache>
            </c:strRef>
          </c:cat>
          <c:val>
            <c:numRef>
              <c:f>'Peregrine test'!$C$43:$D$43</c:f>
              <c:numCache>
                <c:formatCode>0</c:formatCode>
                <c:ptCount val="2"/>
                <c:pt idx="0">
                  <c:v>55.839999999999996</c:v>
                </c:pt>
                <c:pt idx="1">
                  <c:v>55.42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7-4064-A4E2-DCDF3B2CF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59272"/>
        <c:axId val="391260056"/>
      </c:barChart>
      <c:catAx>
        <c:axId val="39125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1260056"/>
        <c:crosses val="autoZero"/>
        <c:auto val="1"/>
        <c:lblAlgn val="ctr"/>
        <c:lblOffset val="100"/>
        <c:noMultiLvlLbl val="0"/>
      </c:catAx>
      <c:valAx>
        <c:axId val="39126005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1435993851547913E-2"/>
              <c:y val="0.3067732920030340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59272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Marketing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a. 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1.1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15 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988429345690586"/>
          <c:y val="3.1527974786754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97818456411933"/>
          <c:y val="0.23695971355504711"/>
          <c:w val="0.78892968448873968"/>
          <c:h val="0.50411706066022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Glo-Bus'!$D$13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Glo-Bus'!$C$24:$C$28</c:f>
              <c:strCache>
                <c:ptCount val="5"/>
                <c:pt idx="0">
                  <c:v>17-18</c:v>
                </c:pt>
                <c:pt idx="1">
                  <c:v>18-19</c:v>
                </c:pt>
                <c:pt idx="2">
                  <c:v>19-20</c:v>
                </c:pt>
                <c:pt idx="3">
                  <c:v>20-21</c:v>
                </c:pt>
                <c:pt idx="4">
                  <c:v>21-22</c:v>
                </c:pt>
              </c:strCache>
            </c:strRef>
          </c:cat>
          <c:val>
            <c:numRef>
              <c:f>'UG Glo-Bus'!$D$24:$D$28</c:f>
              <c:numCache>
                <c:formatCode>General</c:formatCode>
                <c:ptCount val="5"/>
                <c:pt idx="0" formatCode="0">
                  <c:v>61</c:v>
                </c:pt>
                <c:pt idx="1">
                  <c:v>61</c:v>
                </c:pt>
                <c:pt idx="2">
                  <c:v>41</c:v>
                </c:pt>
                <c:pt idx="3">
                  <c:v>53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7-4D05-8F5A-4613CA6E1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407080"/>
        <c:axId val="425410216"/>
      </c:barChart>
      <c:catAx>
        <c:axId val="425407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effectLst/>
                  </a:rPr>
                  <a:t>5 Year Average: 54</a:t>
                </a:r>
                <a:r>
                  <a:rPr lang="en-US" sz="1200" b="1" baseline="30000">
                    <a:solidFill>
                      <a:sysClr val="windowText" lastClr="000000"/>
                    </a:solidFill>
                    <a:effectLst/>
                  </a:rPr>
                  <a:t>th</a:t>
                </a:r>
                <a:r>
                  <a:rPr lang="en-US" sz="1200" b="1">
                    <a:solidFill>
                      <a:sysClr val="windowText" lastClr="000000"/>
                    </a:solidFill>
                    <a:effectLst/>
                  </a:rPr>
                  <a:t> Percentile</a:t>
                </a:r>
              </a:p>
            </c:rich>
          </c:tx>
          <c:layout>
            <c:manualLayout>
              <c:xMode val="edge"/>
              <c:yMode val="edge"/>
              <c:x val="0.30390956845476558"/>
              <c:y val="0.89639440636010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0216"/>
        <c:crosses val="autoZero"/>
        <c:auto val="1"/>
        <c:lblAlgn val="ctr"/>
        <c:lblOffset val="100"/>
        <c:noMultiLvlLbl val="0"/>
      </c:catAx>
      <c:valAx>
        <c:axId val="42541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Percentile Score</a:t>
                </a:r>
              </a:p>
            </c:rich>
          </c:tx>
          <c:layout>
            <c:manualLayout>
              <c:xMode val="edge"/>
              <c:yMode val="edge"/>
              <c:x val="2.7707227982061201E-2"/>
              <c:y val="0.38116560025646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07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Finance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b.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1.2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16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912938015449491"/>
          <c:y val="2.0419497305546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93750344144048"/>
          <c:y val="0.24667657108899127"/>
          <c:w val="0.72271284620890919"/>
          <c:h val="0.52201482962142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Glo-Bus'!$D$35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Glo-Bus'!$C$46:$C$50</c:f>
              <c:strCache>
                <c:ptCount val="5"/>
                <c:pt idx="0">
                  <c:v>17-18</c:v>
                </c:pt>
                <c:pt idx="1">
                  <c:v>18-19</c:v>
                </c:pt>
                <c:pt idx="2">
                  <c:v>19-20</c:v>
                </c:pt>
                <c:pt idx="3">
                  <c:v>20-21</c:v>
                </c:pt>
                <c:pt idx="4">
                  <c:v>21-22</c:v>
                </c:pt>
              </c:strCache>
            </c:strRef>
          </c:cat>
          <c:val>
            <c:numRef>
              <c:f>'UG Glo-Bus'!$D$46:$D$50</c:f>
              <c:numCache>
                <c:formatCode>General</c:formatCode>
                <c:ptCount val="5"/>
                <c:pt idx="0" formatCode="0">
                  <c:v>60</c:v>
                </c:pt>
                <c:pt idx="1">
                  <c:v>66</c:v>
                </c:pt>
                <c:pt idx="2">
                  <c:v>76</c:v>
                </c:pt>
                <c:pt idx="3">
                  <c:v>69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4-4B33-BED6-D367DE87D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412176"/>
        <c:axId val="425408648"/>
      </c:barChart>
      <c:catAx>
        <c:axId val="425412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69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th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 </a:t>
                </a:r>
                <a:endParaRPr lang="en-US" sz="1200" b="1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26475496274321209"/>
              <c:y val="0.89287678973201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08648"/>
        <c:crosses val="autoZero"/>
        <c:auto val="1"/>
        <c:lblAlgn val="ctr"/>
        <c:lblOffset val="100"/>
        <c:noMultiLvlLbl val="0"/>
      </c:catAx>
      <c:valAx>
        <c:axId val="42540864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ysClr val="windowText" lastClr="000000"/>
                    </a:solidFill>
                  </a:rPr>
                  <a:t>Percentile Score</a:t>
                </a:r>
              </a:p>
            </c:rich>
          </c:tx>
          <c:layout>
            <c:manualLayout>
              <c:xMode val="edge"/>
              <c:yMode val="edge"/>
              <c:x val="5.0349650349650353E-2"/>
              <c:y val="0.36065638417932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2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Accounting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c.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1.3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17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8668285321553721"/>
          <c:y val="5.28474638344625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33534007383412"/>
          <c:y val="0.24115180369895622"/>
          <c:w val="0.71991564341170644"/>
          <c:h val="0.51172323442417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Glo-Bus'!$D$58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Glo-Bus'!$C$69:$C$73</c:f>
              <c:strCache>
                <c:ptCount val="5"/>
                <c:pt idx="0">
                  <c:v>17-18</c:v>
                </c:pt>
                <c:pt idx="1">
                  <c:v>18-19</c:v>
                </c:pt>
                <c:pt idx="2">
                  <c:v>19-20</c:v>
                </c:pt>
                <c:pt idx="3">
                  <c:v>20-21</c:v>
                </c:pt>
                <c:pt idx="4">
                  <c:v>21-22</c:v>
                </c:pt>
              </c:strCache>
            </c:strRef>
          </c:cat>
          <c:val>
            <c:numRef>
              <c:f>'UG Glo-Bus'!$D$69:$D$73</c:f>
              <c:numCache>
                <c:formatCode>General</c:formatCode>
                <c:ptCount val="5"/>
                <c:pt idx="0" formatCode="0">
                  <c:v>66</c:v>
                </c:pt>
                <c:pt idx="1">
                  <c:v>68</c:v>
                </c:pt>
                <c:pt idx="2">
                  <c:v>70</c:v>
                </c:pt>
                <c:pt idx="3">
                  <c:v>78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C-419A-84C2-E3E49CE50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21848"/>
        <c:axId val="316724592"/>
      </c:barChart>
      <c:catAx>
        <c:axId val="316721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71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st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 </a:t>
                </a:r>
                <a:endParaRPr lang="en-US" sz="12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289687990534374"/>
              <c:y val="0.88183269242507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24592"/>
        <c:crosses val="autoZero"/>
        <c:auto val="1"/>
        <c:lblAlgn val="ctr"/>
        <c:lblOffset val="100"/>
        <c:noMultiLvlLbl val="0"/>
      </c:catAx>
      <c:valAx>
        <c:axId val="3167245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solidFill>
                      <a:sysClr val="windowText" lastClr="000000"/>
                    </a:solidFill>
                  </a:rPr>
                  <a:t>Percentile</a:t>
                </a:r>
                <a:r>
                  <a:rPr lang="en-US" sz="900" b="1" baseline="0">
                    <a:solidFill>
                      <a:sysClr val="windowText" lastClr="000000"/>
                    </a:solidFill>
                  </a:rPr>
                  <a:t> Score</a:t>
                </a:r>
                <a:endParaRPr lang="en-US" sz="9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11111111111109E-2"/>
              <c:y val="0.28236913094196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21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GLO-BUS Data: Management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ACBSP Figure 6.5 Category d.</a:t>
            </a:r>
            <a:br>
              <a:rPr lang="en-US" sz="1200" b="1" i="0" baseline="0">
                <a:solidFill>
                  <a:sysClr val="windowText" lastClr="000000"/>
                </a:solidFill>
                <a:effectLst/>
              </a:rPr>
            </a:b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SACS Goal 1, Measure 2, PLO 1.4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Attachment 18 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26462224700306664"/>
          <c:y val="1.921229586935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4309784703485"/>
          <c:y val="0.2172431616076809"/>
          <c:w val="0.70872683222289534"/>
          <c:h val="0.55109865589567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'UG Glo-Bus'!$B$104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'UG Glo-Bus'!$A$115:$A$119</c:f>
              <c:strCache>
                <c:ptCount val="5"/>
                <c:pt idx="0">
                  <c:v>17-18</c:v>
                </c:pt>
                <c:pt idx="1">
                  <c:v>18-19</c:v>
                </c:pt>
                <c:pt idx="2">
                  <c:v>19-20</c:v>
                </c:pt>
                <c:pt idx="3">
                  <c:v>20-21</c:v>
                </c:pt>
                <c:pt idx="4">
                  <c:v>21-22</c:v>
                </c:pt>
              </c:strCache>
            </c:strRef>
          </c:cat>
          <c:val>
            <c:numRef>
              <c:f>'UG Glo-Bus'!$B$115:$B$119</c:f>
              <c:numCache>
                <c:formatCode>0</c:formatCode>
                <c:ptCount val="5"/>
                <c:pt idx="0">
                  <c:v>60</c:v>
                </c:pt>
                <c:pt idx="1">
                  <c:v>59</c:v>
                </c:pt>
                <c:pt idx="2">
                  <c:v>61</c:v>
                </c:pt>
                <c:pt idx="3">
                  <c:v>46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4-43F1-B647-E9D7FAD6E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177912"/>
        <c:axId val="438178304"/>
      </c:barChart>
      <c:catAx>
        <c:axId val="438177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5 Year Average: 58</a:t>
                </a:r>
                <a:r>
                  <a:rPr lang="en-US" sz="1200" b="1" i="0" baseline="30000">
                    <a:solidFill>
                      <a:sysClr val="windowText" lastClr="000000"/>
                    </a:solidFill>
                    <a:effectLst/>
                  </a:rPr>
                  <a:t>th</a:t>
                </a: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 Percentile</a:t>
                </a:r>
              </a:p>
            </c:rich>
          </c:tx>
          <c:layout>
            <c:manualLayout>
              <c:xMode val="edge"/>
              <c:yMode val="edge"/>
              <c:x val="0.29656425654018509"/>
              <c:y val="0.88240676310809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78304"/>
        <c:crosses val="autoZero"/>
        <c:auto val="1"/>
        <c:lblAlgn val="ctr"/>
        <c:lblOffset val="100"/>
        <c:noMultiLvlLbl val="0"/>
      </c:catAx>
      <c:valAx>
        <c:axId val="4381783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>
                    <a:solidFill>
                      <a:sysClr val="windowText" lastClr="000000"/>
                    </a:solidFill>
                  </a:rPr>
                  <a:t>Percentile Scores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177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GLO-BUS Data: All</a:t>
            </a:r>
          </a:p>
          <a:p>
            <a:pPr>
              <a:defRPr/>
            </a:pPr>
            <a:r>
              <a:rPr lang="en-US" sz="1200"/>
              <a:t>ACBSP Figure</a:t>
            </a:r>
            <a:r>
              <a:rPr lang="en-US" sz="1200" baseline="0"/>
              <a:t> 6.5</a:t>
            </a:r>
            <a:r>
              <a:rPr lang="en-US" sz="1200"/>
              <a:t> Category a.,</a:t>
            </a:r>
            <a:r>
              <a:rPr lang="en-US" sz="1200" baseline="0"/>
              <a:t> b., c., d.</a:t>
            </a:r>
            <a:br>
              <a:rPr lang="en-US" sz="1200"/>
            </a:br>
            <a:r>
              <a:rPr lang="en-US" sz="1200"/>
              <a:t>SACS Goal 1, Measure 2, PLOs 1,2,3, &amp; 4</a:t>
            </a:r>
            <a:endParaRPr lang="en-US" sz="1200" baseline="0"/>
          </a:p>
          <a:p>
            <a:pPr>
              <a:defRPr/>
            </a:pPr>
            <a:r>
              <a:rPr lang="en-US" sz="1200" baseline="0"/>
              <a:t>Attachment 19</a:t>
            </a:r>
            <a:endParaRPr lang="en-US" sz="1200"/>
          </a:p>
        </c:rich>
      </c:tx>
      <c:layout>
        <c:manualLayout>
          <c:xMode val="edge"/>
          <c:yMode val="edge"/>
          <c:x val="0.21436770571887093"/>
          <c:y val="2.046384720327421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7"/>
          <c:order val="0"/>
          <c:tx>
            <c:strRef>
              <c:f>'UG Glo-Bus'!$B$13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'UG Glo-Bus'!$L$1:$P$1</c:f>
              <c:strCache>
                <c:ptCount val="5"/>
                <c:pt idx="0">
                  <c:v>AY 17-18</c:v>
                </c:pt>
                <c:pt idx="1">
                  <c:v>AY 18-19</c:v>
                </c:pt>
                <c:pt idx="2">
                  <c:v>AY 19-20</c:v>
                </c:pt>
                <c:pt idx="3">
                  <c:v>AY 20-21</c:v>
                </c:pt>
                <c:pt idx="4">
                  <c:v>AY 21-22</c:v>
                </c:pt>
              </c:strCache>
            </c:strRef>
          </c:cat>
          <c:val>
            <c:numRef>
              <c:f>'UG Glo-Bus'!$L$9:$P$9</c:f>
              <c:numCache>
                <c:formatCode>0</c:formatCode>
                <c:ptCount val="5"/>
                <c:pt idx="0">
                  <c:v>61.75</c:v>
                </c:pt>
                <c:pt idx="1">
                  <c:v>63.5</c:v>
                </c:pt>
                <c:pt idx="2">
                  <c:v>62</c:v>
                </c:pt>
                <c:pt idx="3">
                  <c:v>61.5</c:v>
                </c:pt>
                <c:pt idx="4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B-4929-85C6-72DB45E3C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220520"/>
        <c:axId val="318220912"/>
      </c:barChart>
      <c:catAx>
        <c:axId val="318220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 5 Year Average: 63</a:t>
                </a:r>
                <a:r>
                  <a:rPr lang="en-US" sz="1200" baseline="30000"/>
                  <a:t>rd</a:t>
                </a:r>
                <a:r>
                  <a:rPr lang="en-US" sz="1200" baseline="0"/>
                  <a:t> </a:t>
                </a:r>
                <a:r>
                  <a:rPr lang="en-US" sz="1200"/>
                  <a:t>Percentile  </a:t>
                </a:r>
              </a:p>
            </c:rich>
          </c:tx>
          <c:layout>
            <c:manualLayout>
              <c:xMode val="edge"/>
              <c:yMode val="edge"/>
              <c:x val="0.30416945358701486"/>
              <c:y val="0.9106240130624871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18220912"/>
        <c:crosses val="autoZero"/>
        <c:auto val="1"/>
        <c:lblAlgn val="ctr"/>
        <c:lblOffset val="100"/>
        <c:noMultiLvlLbl val="0"/>
      </c:catAx>
      <c:valAx>
        <c:axId val="318220912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Percentile</a:t>
                </a:r>
                <a:r>
                  <a:rPr lang="en-US" baseline="0"/>
                  <a:t> Scores</a:t>
                </a:r>
                <a:endParaRPr lang="en-US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31822052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38100">
      <a:solidFill>
        <a:sysClr val="windowText" lastClr="000000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200"/>
              <a:t>Critical Thinking</a:t>
            </a:r>
          </a:p>
          <a:p>
            <a:pPr algn="ctr">
              <a:defRPr sz="1200"/>
            </a:pPr>
            <a:r>
              <a:rPr lang="en-US" sz="1200"/>
              <a:t>Goal 2</a:t>
            </a:r>
          </a:p>
          <a:p>
            <a:pPr algn="ctr">
              <a:defRPr sz="1200"/>
            </a:pPr>
            <a:r>
              <a:rPr lang="en-US" sz="1200"/>
              <a:t>Measure 1 and Measure 2 </a:t>
            </a:r>
          </a:p>
          <a:p>
            <a:pPr algn="ctr">
              <a:defRPr sz="1200"/>
            </a:pPr>
            <a:r>
              <a:rPr lang="en-US" sz="1200"/>
              <a:t>Attachment 20</a:t>
            </a:r>
          </a:p>
        </c:rich>
      </c:tx>
      <c:layout>
        <c:manualLayout>
          <c:xMode val="edge"/>
          <c:yMode val="edge"/>
          <c:x val="0.32273778138782006"/>
          <c:y val="3.416075442642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13520389893817"/>
          <c:y val="0.25542378455764281"/>
          <c:w val="0.80846001238835097"/>
          <c:h val="0.6004140145872428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CthIntg!$A$2</c:f>
              <c:strCache>
                <c:ptCount val="1"/>
                <c:pt idx="0">
                  <c:v>Cth Intg.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CthIntg!$L$1:$P$1</c:f>
              <c:strCache>
                <c:ptCount val="5"/>
                <c:pt idx="0">
                  <c:v>17-18</c:v>
                </c:pt>
                <c:pt idx="1">
                  <c:v>18-19</c:v>
                </c:pt>
                <c:pt idx="2">
                  <c:v>19-20</c:v>
                </c:pt>
                <c:pt idx="3">
                  <c:v>20-21</c:v>
                </c:pt>
                <c:pt idx="4">
                  <c:v>21-22</c:v>
                </c:pt>
              </c:strCache>
            </c:strRef>
          </c:cat>
          <c:val>
            <c:numRef>
              <c:f>CthIntg!$L$2:$P$2</c:f>
              <c:numCache>
                <c:formatCode>0.00</c:formatCode>
                <c:ptCount val="5"/>
                <c:pt idx="0">
                  <c:v>4.6399999999999997</c:v>
                </c:pt>
                <c:pt idx="1">
                  <c:v>4.7300000000000004</c:v>
                </c:pt>
                <c:pt idx="2">
                  <c:v>4.6100000000000003</c:v>
                </c:pt>
                <c:pt idx="3">
                  <c:v>4.3</c:v>
                </c:pt>
                <c:pt idx="4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F-4A7A-9D21-562735A89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81120"/>
        <c:axId val="133407488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CthIntg!$A$4</c15:sqref>
                        </c15:formulaRef>
                      </c:ext>
                    </c:extLst>
                    <c:strCache>
                      <c:ptCount val="1"/>
                      <c:pt idx="0">
                        <c:v>Trend</c:v>
                      </c:pt>
                    </c:strCache>
                  </c:strRef>
                </c:tx>
                <c:spPr>
                  <a:ln>
                    <a:solidFill>
                      <a:schemeClr val="accent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CthIntg!$L$1:$P$1</c15:sqref>
                        </c15:formulaRef>
                      </c:ext>
                    </c:extLst>
                    <c:strCache>
                      <c:ptCount val="5"/>
                      <c:pt idx="0">
                        <c:v>17-18</c:v>
                      </c:pt>
                      <c:pt idx="1">
                        <c:v>18-19</c:v>
                      </c:pt>
                      <c:pt idx="2">
                        <c:v>19-20</c:v>
                      </c:pt>
                      <c:pt idx="3">
                        <c:v>20-21</c:v>
                      </c:pt>
                      <c:pt idx="4">
                        <c:v>21-22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CthIntg!$J$4:$N$4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9DF-4A7A-9D21-562735A89AB9}"/>
                  </c:ext>
                </c:extLst>
              </c15:ser>
            </c15:filteredBarSeries>
          </c:ext>
        </c:extLst>
      </c:barChart>
      <c:catAx>
        <c:axId val="13338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407488"/>
        <c:crosses val="autoZero"/>
        <c:auto val="1"/>
        <c:lblAlgn val="ctr"/>
        <c:lblOffset val="100"/>
        <c:noMultiLvlLbl val="0"/>
      </c:catAx>
      <c:valAx>
        <c:axId val="133407488"/>
        <c:scaling>
          <c:orientation val="minMax"/>
          <c:max val="5"/>
          <c:min val="3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3381120"/>
        <c:crosses val="autoZero"/>
        <c:crossBetween val="between"/>
        <c:majorUnit val="0.5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</a:t>
            </a:r>
            <a:r>
              <a:rPr lang="en-US" sz="1200" baseline="0"/>
              <a:t> </a:t>
            </a:r>
            <a:r>
              <a:rPr lang="en-US" sz="1200"/>
              <a:t>Marketing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Category: a.</a:t>
            </a:r>
          </a:p>
          <a:p>
            <a:pPr>
              <a:defRPr/>
            </a:pPr>
            <a:r>
              <a:rPr lang="en-US" sz="1200" baseline="0"/>
              <a:t>SACS: Goal 1, Measure 1, PLO 1</a:t>
            </a:r>
          </a:p>
          <a:p>
            <a:pPr>
              <a:defRPr/>
            </a:pPr>
            <a:r>
              <a:rPr lang="en-US" sz="1200" baseline="0"/>
              <a:t>Attachment 3 </a:t>
            </a:r>
          </a:p>
        </c:rich>
      </c:tx>
      <c:layout>
        <c:manualLayout>
          <c:xMode val="edge"/>
          <c:yMode val="edge"/>
          <c:x val="0.29472934886829183"/>
          <c:y val="1.23595560291763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71805807869854"/>
          <c:y val="0.25824422091611893"/>
          <c:w val="0.76028286548516755"/>
          <c:h val="0.43355652531391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test'!$A$62:$A$66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test'!$B$62:$B$66</c:f>
              <c:numCache>
                <c:formatCode>0</c:formatCode>
                <c:ptCount val="5"/>
                <c:pt idx="0">
                  <c:v>70.2</c:v>
                </c:pt>
                <c:pt idx="1">
                  <c:v>51</c:v>
                </c:pt>
                <c:pt idx="2">
                  <c:v>60</c:v>
                </c:pt>
                <c:pt idx="3">
                  <c:v>53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3-4DDD-A336-C101DB23B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73552"/>
        <c:axId val="392272376"/>
      </c:barChart>
      <c:catAx>
        <c:axId val="39227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59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29920659364073954"/>
              <c:y val="0.8737265359019150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92272376"/>
        <c:crosses val="autoZero"/>
        <c:auto val="1"/>
        <c:lblAlgn val="ctr"/>
        <c:lblOffset val="100"/>
        <c:noMultiLvlLbl val="0"/>
      </c:catAx>
      <c:valAx>
        <c:axId val="39227237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475098642693025E-2"/>
              <c:y val="0.3226199880673501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92273552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Ability to Perform</a:t>
            </a:r>
            <a:r>
              <a:rPr lang="en-US" b="1" baseline="0">
                <a:solidFill>
                  <a:sysClr val="windowText" lastClr="000000"/>
                </a:solidFill>
              </a:rPr>
              <a:t> Research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Goal 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Measure 1 and Measure 2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>
                <a:solidFill>
                  <a:sysClr val="windowText" lastClr="000000"/>
                </a:solidFill>
              </a:rPr>
              <a:t>Attachment 21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42783024214991E-2"/>
          <c:y val="0.34897314375987359"/>
          <c:w val="0.88390317489383596"/>
          <c:h val="0.512013160677190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428150021070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7-433D-A38B-735A8B213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Research!$A$1:$E$1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Research!$A$2:$E$2</c:f>
              <c:numCache>
                <c:formatCode>General</c:formatCode>
                <c:ptCount val="5"/>
                <c:pt idx="0">
                  <c:v>4.3600000000000003</c:v>
                </c:pt>
                <c:pt idx="1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7-433D-A38B-735A8B213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490936"/>
        <c:axId val="572491264"/>
      </c:barChart>
      <c:catAx>
        <c:axId val="57249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1264"/>
        <c:crossesAt val="3.5"/>
        <c:auto val="1"/>
        <c:lblAlgn val="ctr"/>
        <c:lblOffset val="100"/>
        <c:noMultiLvlLbl val="0"/>
      </c:catAx>
      <c:valAx>
        <c:axId val="572491264"/>
        <c:scaling>
          <c:orientation val="minMax"/>
          <c:max val="5"/>
          <c:min val="3.5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90936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Engagement Attitude Towards Business</a:t>
            </a:r>
            <a:r>
              <a:rPr lang="en-US" sz="1200" b="1" baseline="0">
                <a:solidFill>
                  <a:sysClr val="windowText" lastClr="000000"/>
                </a:solidFill>
              </a:rPr>
              <a:t> Education</a:t>
            </a:r>
            <a:endParaRPr lang="en-US" sz="1200" b="1">
              <a:solidFill>
                <a:sysClr val="windowText" lastClr="000000"/>
              </a:solidFill>
            </a:endParaRPr>
          </a:p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Goal 4,</a:t>
            </a:r>
            <a:r>
              <a:rPr lang="en-US" sz="1200" b="1" baseline="0">
                <a:solidFill>
                  <a:sysClr val="windowText" lastClr="000000"/>
                </a:solidFill>
              </a:rPr>
              <a:t> Measure 1</a:t>
            </a:r>
          </a:p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>
                <a:solidFill>
                  <a:sysClr val="windowText" lastClr="000000"/>
                </a:solidFill>
              </a:rPr>
              <a:t>Attachment 22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801162841657779"/>
          <c:y val="3.9545265051267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7161750177028E-2"/>
          <c:y val="0.23061654117170913"/>
          <c:w val="0.89655796150481193"/>
          <c:h val="0.613572834645669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Attitude!$B$5:$F$5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</c:v>
                </c:pt>
                <c:pt idx="4">
                  <c:v>24-25</c:v>
                </c:pt>
              </c:strCache>
            </c:strRef>
          </c:cat>
          <c:val>
            <c:numRef>
              <c:f>Attitude!$B$6:$F$6</c:f>
              <c:numCache>
                <c:formatCode>General</c:formatCode>
                <c:ptCount val="5"/>
                <c:pt idx="0">
                  <c:v>4.16</c:v>
                </c:pt>
                <c:pt idx="1">
                  <c:v>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0-4AB1-A518-CC6B373B4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442552"/>
        <c:axId val="586440912"/>
      </c:barChart>
      <c:catAx>
        <c:axId val="5864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40912"/>
        <c:crosses val="autoZero"/>
        <c:auto val="1"/>
        <c:lblAlgn val="ctr"/>
        <c:lblOffset val="100"/>
        <c:noMultiLvlLbl val="0"/>
      </c:catAx>
      <c:valAx>
        <c:axId val="586440912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442552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787264909643317E-2"/>
          <c:y val="0.21084834118918527"/>
          <c:w val="0.89655796150481193"/>
          <c:h val="0.62408209390492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Attitude!$A$2</c:f>
              <c:strCache>
                <c:ptCount val="1"/>
                <c:pt idx="0">
                  <c:v>Emotional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Attitude!$B$2:$F$2</c:f>
              <c:numCache>
                <c:formatCode>General</c:formatCode>
                <c:ptCount val="5"/>
                <c:pt idx="0">
                  <c:v>4.03</c:v>
                </c:pt>
                <c:pt idx="1">
                  <c:v>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5-460C-849E-B6B79C8D6989}"/>
            </c:ext>
          </c:extLst>
        </c:ser>
        <c:ser>
          <c:idx val="1"/>
          <c:order val="1"/>
          <c:tx>
            <c:strRef>
              <c:f>Attitude!$A$3</c:f>
              <c:strCache>
                <c:ptCount val="1"/>
                <c:pt idx="0">
                  <c:v>Cognitive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Attitude!$B$3:$F$3</c:f>
              <c:numCache>
                <c:formatCode>General</c:formatCode>
                <c:ptCount val="5"/>
                <c:pt idx="0">
                  <c:v>4.26</c:v>
                </c:pt>
                <c:pt idx="1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5-460C-849E-B6B79C8D6989}"/>
            </c:ext>
          </c:extLst>
        </c:ser>
        <c:ser>
          <c:idx val="2"/>
          <c:order val="2"/>
          <c:tx>
            <c:strRef>
              <c:f>Attitude!$A$4</c:f>
              <c:strCache>
                <c:ptCount val="1"/>
                <c:pt idx="0">
                  <c:v>Behavioral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25-460C-849E-B6B79C8D6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Attitude!$B$1:$F$1</c:f>
              <c:strCache>
                <c:ptCount val="5"/>
                <c:pt idx="0">
                  <c:v>20-21</c:v>
                </c:pt>
                <c:pt idx="1">
                  <c:v>21-22</c:v>
                </c:pt>
                <c:pt idx="2">
                  <c:v>22-23</c:v>
                </c:pt>
                <c:pt idx="3">
                  <c:v>23-24 </c:v>
                </c:pt>
                <c:pt idx="4">
                  <c:v>24-25</c:v>
                </c:pt>
              </c:strCache>
            </c:strRef>
          </c:cat>
          <c:val>
            <c:numRef>
              <c:f>Attitude!$B$4:$F$4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25-460C-849E-B6B79C8D6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358672"/>
        <c:axId val="461361624"/>
      </c:barChart>
      <c:catAx>
        <c:axId val="46135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361624"/>
        <c:crosses val="autoZero"/>
        <c:auto val="1"/>
        <c:lblAlgn val="ctr"/>
        <c:lblOffset val="100"/>
        <c:noMultiLvlLbl val="0"/>
      </c:catAx>
      <c:valAx>
        <c:axId val="461361624"/>
        <c:scaling>
          <c:orientation val="minMax"/>
          <c:max val="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358672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3788796260280548"/>
          <c:y val="0.91205260242123709"/>
          <c:w val="0.52422407479438904"/>
          <c:h val="6.4879346829051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Peregrine Data: Finance</a:t>
            </a:r>
          </a:p>
          <a:p>
            <a:pPr>
              <a:defRPr/>
            </a:pPr>
            <a:r>
              <a:rPr lang="en-US" sz="1200"/>
              <a:t>ACBSP</a:t>
            </a:r>
            <a:r>
              <a:rPr lang="en-US" sz="1200" baseline="0"/>
              <a:t> Figure 6.5 Category: b. </a:t>
            </a:r>
          </a:p>
          <a:p>
            <a:pPr>
              <a:defRPr/>
            </a:pPr>
            <a:r>
              <a:rPr lang="en-US" sz="1200" baseline="0"/>
              <a:t>SACS: Goal 1, Measure 1, PLO 2</a:t>
            </a:r>
          </a:p>
          <a:p>
            <a:pPr>
              <a:defRPr/>
            </a:pPr>
            <a:r>
              <a:rPr lang="en-US" sz="1200" baseline="0"/>
              <a:t>Attachment 4 </a:t>
            </a:r>
          </a:p>
        </c:rich>
      </c:tx>
      <c:layout>
        <c:manualLayout>
          <c:xMode val="edge"/>
          <c:yMode val="edge"/>
          <c:x val="0.29630086685308132"/>
          <c:y val="2.07214794940565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893480927659163"/>
          <c:y val="0.27536790415777301"/>
          <c:w val="0.75444634326753857"/>
          <c:h val="0.42220748694791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test'!$B$75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test'!$A$83:$A$87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test'!$B$83:$B$87</c:f>
              <c:numCache>
                <c:formatCode>0</c:formatCode>
                <c:ptCount val="5"/>
                <c:pt idx="0">
                  <c:v>58.2</c:v>
                </c:pt>
                <c:pt idx="1">
                  <c:v>44</c:v>
                </c:pt>
                <c:pt idx="2">
                  <c:v>45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F-4208-BC60-E68A7CA8E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73944"/>
        <c:axId val="392268848"/>
      </c:barChart>
      <c:catAx>
        <c:axId val="392273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5</a:t>
                </a:r>
                <a:r>
                  <a:rPr lang="en-US" sz="1200" baseline="0" dirty="0"/>
                  <a:t> Year Average: 47</a:t>
                </a:r>
                <a:r>
                  <a:rPr lang="en-US" sz="1200" baseline="30000" dirty="0"/>
                  <a:t>th</a:t>
                </a:r>
                <a:r>
                  <a:rPr lang="en-US" sz="1200" baseline="0" dirty="0"/>
                  <a:t> Percentile</a:t>
                </a:r>
              </a:p>
            </c:rich>
          </c:tx>
          <c:layout>
            <c:manualLayout>
              <c:xMode val="edge"/>
              <c:yMode val="edge"/>
              <c:x val="0.30985466077936236"/>
              <c:y val="0.8573947781219031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392268848"/>
        <c:crosses val="autoZero"/>
        <c:auto val="1"/>
        <c:lblAlgn val="ctr"/>
        <c:lblOffset val="100"/>
        <c:noMultiLvlLbl val="0"/>
      </c:catAx>
      <c:valAx>
        <c:axId val="392268848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National</a:t>
                </a:r>
                <a:r>
                  <a:rPr lang="en-US" baseline="0"/>
                  <a:t> Percentile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3603277959765188E-2"/>
              <c:y val="0.31242677325209389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392273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Accounting</a:t>
            </a:r>
          </a:p>
          <a:p>
            <a:pPr>
              <a:defRPr sz="1200"/>
            </a:pPr>
            <a:r>
              <a:rPr lang="en-US" sz="1200"/>
              <a:t>ACBSP Figure</a:t>
            </a:r>
            <a:r>
              <a:rPr lang="en-US" sz="1200" baseline="0"/>
              <a:t> 6.5</a:t>
            </a:r>
            <a:r>
              <a:rPr lang="en-US" sz="1200"/>
              <a:t> Category: c. </a:t>
            </a:r>
          </a:p>
          <a:p>
            <a:pPr>
              <a:defRPr sz="1200"/>
            </a:pPr>
            <a:r>
              <a:rPr lang="en-US" sz="1200"/>
              <a:t>SACS: Goal 1, Measure 1, PLO 3</a:t>
            </a:r>
          </a:p>
          <a:p>
            <a:pPr>
              <a:defRPr sz="1200"/>
            </a:pPr>
            <a:r>
              <a:rPr lang="en-US" sz="1200"/>
              <a:t>Attachment 5 </a:t>
            </a:r>
            <a:endParaRPr lang="en-US" sz="1200" b="0"/>
          </a:p>
        </c:rich>
      </c:tx>
      <c:layout>
        <c:manualLayout>
          <c:xMode val="edge"/>
          <c:yMode val="edge"/>
          <c:x val="0.30939419340384272"/>
          <c:y val="2.2055610414038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38798547237736"/>
          <c:y val="0.27428585777289638"/>
          <c:w val="0.76351187588131797"/>
          <c:h val="0.4111912175409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test'!$B$96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test'!$A$104:$A$108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test'!$B$104:$B$108</c:f>
              <c:numCache>
                <c:formatCode>0</c:formatCode>
                <c:ptCount val="5"/>
                <c:pt idx="0">
                  <c:v>61.8</c:v>
                </c:pt>
                <c:pt idx="1">
                  <c:v>48</c:v>
                </c:pt>
                <c:pt idx="2">
                  <c:v>51</c:v>
                </c:pt>
                <c:pt idx="3">
                  <c:v>48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9-4D5B-8949-0AC011506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95800"/>
        <c:axId val="391219136"/>
      </c:barChart>
      <c:catAx>
        <c:axId val="389695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/>
                  <a:t>5 Year Average:</a:t>
                </a:r>
                <a:r>
                  <a:rPr lang="en-US" sz="1200" b="1" baseline="0"/>
                  <a:t> 53</a:t>
                </a:r>
                <a:r>
                  <a:rPr lang="en-US" sz="1200" b="1" baseline="30000"/>
                  <a:t>rd</a:t>
                </a:r>
                <a:r>
                  <a:rPr lang="en-US" sz="1200" b="1" baseline="0"/>
                  <a:t> Percentile</a:t>
                </a:r>
                <a:r>
                  <a:rPr lang="en-US" sz="1200" b="1"/>
                  <a:t> </a:t>
                </a:r>
              </a:p>
            </c:rich>
          </c:tx>
          <c:layout>
            <c:manualLayout>
              <c:xMode val="edge"/>
              <c:yMode val="edge"/>
              <c:x val="0.35376335571195705"/>
              <c:y val="0.858590121037960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19136"/>
        <c:crosses val="autoZero"/>
        <c:auto val="1"/>
        <c:lblAlgn val="ctr"/>
        <c:lblOffset val="100"/>
        <c:noMultiLvlLbl val="0"/>
      </c:catAx>
      <c:valAx>
        <c:axId val="39121913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8.8875737169532731E-2"/>
              <c:y val="0.2824917097564475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89695800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Management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d.</a:t>
            </a:r>
          </a:p>
          <a:p>
            <a:pPr>
              <a:defRPr sz="1200"/>
            </a:pPr>
            <a:r>
              <a:rPr lang="en-US" sz="1200" baseline="0"/>
              <a:t>SACS: Goal 1, Measure 1, PLO 4</a:t>
            </a:r>
          </a:p>
          <a:p>
            <a:pPr>
              <a:defRPr sz="1200"/>
            </a:pPr>
            <a:r>
              <a:rPr lang="en-US" sz="1200" baseline="0"/>
              <a:t>Attachment 6 </a:t>
            </a:r>
          </a:p>
        </c:rich>
      </c:tx>
      <c:layout>
        <c:manualLayout>
          <c:xMode val="edge"/>
          <c:yMode val="edge"/>
          <c:x val="0.31518047978360902"/>
          <c:y val="1.7672509235275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96361193333541"/>
          <c:y val="0.28727600114024565"/>
          <c:w val="0.74129561168219993"/>
          <c:h val="0.39938046218910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test'!$B$117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test'!$A$125:$A$129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test'!$B$125:$B$129</c:f>
              <c:numCache>
                <c:formatCode>0</c:formatCode>
                <c:ptCount val="5"/>
                <c:pt idx="0">
                  <c:v>69.3</c:v>
                </c:pt>
                <c:pt idx="1">
                  <c:v>48</c:v>
                </c:pt>
                <c:pt idx="2">
                  <c:v>50</c:v>
                </c:pt>
                <c:pt idx="3">
                  <c:v>56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D-4039-A09E-8428AE64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1096"/>
        <c:axId val="391222664"/>
      </c:barChart>
      <c:catAx>
        <c:axId val="391221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1200" b="1"/>
                  <a:t>5</a:t>
                </a:r>
                <a:r>
                  <a:rPr lang="en-US" sz="1200" b="1" baseline="0"/>
                  <a:t> Year Average: 55</a:t>
                </a:r>
                <a:r>
                  <a:rPr lang="en-US" sz="1200" b="1" baseline="30000"/>
                  <a:t>th</a:t>
                </a:r>
                <a:r>
                  <a:rPr lang="en-US" sz="1200" b="1" baseline="0"/>
                  <a:t> Percentile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0.30215594488020286"/>
              <c:y val="0.881280685498036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2664"/>
        <c:crosses val="autoZero"/>
        <c:auto val="1"/>
        <c:lblAlgn val="ctr"/>
        <c:lblOffset val="100"/>
        <c:noMultiLvlLbl val="0"/>
      </c:catAx>
      <c:valAx>
        <c:axId val="39122266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5661441856862854E-2"/>
              <c:y val="0.2651274658737375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109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Business Law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e.</a:t>
            </a:r>
          </a:p>
          <a:p>
            <a:pPr>
              <a:defRPr sz="1200"/>
            </a:pPr>
            <a:r>
              <a:rPr lang="en-US" sz="1200" baseline="0"/>
              <a:t>SACS: Goal 1, Measure 1, PLO 5</a:t>
            </a:r>
          </a:p>
          <a:p>
            <a:pPr>
              <a:defRPr sz="1200"/>
            </a:pPr>
            <a:r>
              <a:rPr lang="en-US" sz="1200" baseline="0"/>
              <a:t>Attachment 7 </a:t>
            </a:r>
          </a:p>
        </c:rich>
      </c:tx>
      <c:layout>
        <c:manualLayout>
          <c:xMode val="edge"/>
          <c:yMode val="edge"/>
          <c:x val="0.29960282051227277"/>
          <c:y val="1.70148431609424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6946782453883"/>
          <c:y val="0.27216525166552613"/>
          <c:w val="0.75409072601520666"/>
          <c:h val="0.42946441251101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test'!$B$138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test'!$A$146:$A$150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test'!$B$146:$B$150</c:f>
              <c:numCache>
                <c:formatCode>0</c:formatCode>
                <c:ptCount val="5"/>
                <c:pt idx="0">
                  <c:v>70.2</c:v>
                </c:pt>
                <c:pt idx="1">
                  <c:v>53</c:v>
                </c:pt>
                <c:pt idx="2">
                  <c:v>51</c:v>
                </c:pt>
                <c:pt idx="3">
                  <c:v>52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F-4004-B8BF-0AF0B4D7C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9240"/>
        <c:axId val="392274336"/>
      </c:barChart>
      <c:catAx>
        <c:axId val="39226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57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28250905247490188"/>
              <c:y val="0.866275781067084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74336"/>
        <c:crosses val="autoZero"/>
        <c:auto val="1"/>
        <c:lblAlgn val="ctr"/>
        <c:lblOffset val="100"/>
        <c:noMultiLvlLbl val="0"/>
      </c:catAx>
      <c:valAx>
        <c:axId val="392274336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6.6618407662690546E-2"/>
              <c:y val="0.2937830078213966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9240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Peregrine Data: Economics</a:t>
            </a:r>
          </a:p>
          <a:p>
            <a:pPr>
              <a:defRPr sz="1200"/>
            </a:pPr>
            <a:r>
              <a:rPr lang="en-US" sz="1200"/>
              <a:t>ACBSP</a:t>
            </a:r>
            <a:r>
              <a:rPr lang="en-US" sz="1200" baseline="0"/>
              <a:t> Figure 6.5 Category: f. </a:t>
            </a:r>
          </a:p>
          <a:p>
            <a:pPr>
              <a:defRPr sz="1200"/>
            </a:pPr>
            <a:r>
              <a:rPr lang="en-US" sz="1200" baseline="0"/>
              <a:t>SACS: Goal 1, Measure 1, PLO 6</a:t>
            </a:r>
          </a:p>
          <a:p>
            <a:pPr>
              <a:defRPr sz="1200"/>
            </a:pPr>
            <a:r>
              <a:rPr lang="en-US" sz="1200" baseline="0"/>
              <a:t>Attachment 8 </a:t>
            </a:r>
            <a:endParaRPr lang="en-US" sz="1200" b="0"/>
          </a:p>
        </c:rich>
      </c:tx>
      <c:layout>
        <c:manualLayout>
          <c:xMode val="edge"/>
          <c:yMode val="edge"/>
          <c:x val="0.30374978645807782"/>
          <c:y val="8.043435200583369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0482475896161"/>
          <c:y val="0.26673241055540686"/>
          <c:w val="0.73671207102008696"/>
          <c:h val="0.42388578256965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test'!$B$159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test'!$A$167:$A$171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test'!$B$167:$B$171</c:f>
              <c:numCache>
                <c:formatCode>0</c:formatCode>
                <c:ptCount val="5"/>
                <c:pt idx="0">
                  <c:v>69.5</c:v>
                </c:pt>
                <c:pt idx="1">
                  <c:v>50</c:v>
                </c:pt>
                <c:pt idx="2">
                  <c:v>56</c:v>
                </c:pt>
                <c:pt idx="3">
                  <c:v>50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6-402E-B060-AD175DF95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19528"/>
        <c:axId val="391224624"/>
      </c:barChart>
      <c:catAx>
        <c:axId val="391219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56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2797112977664416"/>
              <c:y val="0.893335177371854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1224624"/>
        <c:crosses val="autoZero"/>
        <c:auto val="1"/>
        <c:lblAlgn val="ctr"/>
        <c:lblOffset val="100"/>
        <c:noMultiLvlLbl val="0"/>
      </c:catAx>
      <c:valAx>
        <c:axId val="39122462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8.0461379691767337E-2"/>
              <c:y val="0.2938822724559682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1952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Peregrine Data: Ethics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ACBSP</a:t>
            </a:r>
            <a:r>
              <a:rPr lang="en-US" sz="1200" baseline="0"/>
              <a:t> Figure 6.5 Category: 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SACS: Goal 1, Measure 1, PLO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Attachment 9 </a:t>
            </a:r>
            <a:endParaRPr lang="en-US" sz="1200">
              <a:effectLst/>
            </a:endParaRPr>
          </a:p>
        </c:rich>
      </c:tx>
      <c:layout>
        <c:manualLayout>
          <c:xMode val="edge"/>
          <c:yMode val="edge"/>
          <c:x val="0.30115955850259774"/>
          <c:y val="1.16445386338547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88284876632602"/>
          <c:y val="0.2565997282680394"/>
          <c:w val="0.75022420549289148"/>
          <c:h val="0.43864678656272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test'!$B$181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test'!$A$189:$A$193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test'!$B$189:$B$193</c:f>
              <c:numCache>
                <c:formatCode>0</c:formatCode>
                <c:ptCount val="5"/>
                <c:pt idx="0">
                  <c:v>70.5</c:v>
                </c:pt>
                <c:pt idx="1">
                  <c:v>52</c:v>
                </c:pt>
                <c:pt idx="2">
                  <c:v>46</c:v>
                </c:pt>
                <c:pt idx="3">
                  <c:v>43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F-4B59-A191-8BD98551C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223056"/>
        <c:axId val="392416864"/>
      </c:barChart>
      <c:catAx>
        <c:axId val="39122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53</a:t>
                </a:r>
                <a:r>
                  <a:rPr lang="en-US" sz="1200" baseline="30000"/>
                  <a:t>rd</a:t>
                </a:r>
                <a:r>
                  <a:rPr lang="en-US" sz="1200" baseline="0"/>
                  <a:t> Percentile 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6268161949658989"/>
              <c:y val="0.864930452970207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416864"/>
        <c:crosses val="autoZero"/>
        <c:auto val="1"/>
        <c:lblAlgn val="ctr"/>
        <c:lblOffset val="100"/>
        <c:noMultiLvlLbl val="0"/>
      </c:catAx>
      <c:valAx>
        <c:axId val="39241686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8.6590599739676644E-2"/>
              <c:y val="0.3091528287508566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122305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Peregrine Data: Global</a:t>
            </a:r>
            <a:r>
              <a:rPr lang="en-US" sz="1200" baseline="0" dirty="0"/>
              <a:t> Issues</a:t>
            </a:r>
            <a:endParaRPr lang="en-US" sz="1200" dirty="0"/>
          </a:p>
          <a:p>
            <a:pPr>
              <a:defRPr sz="1200"/>
            </a:pPr>
            <a:r>
              <a:rPr lang="en-US" sz="1200" dirty="0"/>
              <a:t>ACBSP</a:t>
            </a:r>
            <a:r>
              <a:rPr lang="en-US" sz="1200" baseline="0" dirty="0"/>
              <a:t> Figure 6.5 Category: h. </a:t>
            </a:r>
          </a:p>
          <a:p>
            <a:pPr>
              <a:defRPr sz="1200"/>
            </a:pPr>
            <a:r>
              <a:rPr lang="en-US" sz="1200" baseline="0" dirty="0"/>
              <a:t>SACS: Goal 1, Measure 1, PLO 8</a:t>
            </a:r>
          </a:p>
          <a:p>
            <a:pPr>
              <a:defRPr sz="1200"/>
            </a:pPr>
            <a:r>
              <a:rPr lang="en-US" sz="1200" baseline="0" dirty="0"/>
              <a:t>Attachment 10 </a:t>
            </a:r>
          </a:p>
        </c:rich>
      </c:tx>
      <c:layout>
        <c:manualLayout>
          <c:xMode val="edge"/>
          <c:yMode val="edge"/>
          <c:x val="0.29858778962120708"/>
          <c:y val="1.23242325344244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32855455812267"/>
          <c:y val="0.24939241750908342"/>
          <c:w val="0.7905274707664135"/>
          <c:h val="0.4720990750763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'Peregrine test'!$B$203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cat>
            <c:strRef>
              <c:f>'Peregrine test'!$A$211:$A$215</c:f>
              <c:strCache>
                <c:ptCount val="5"/>
                <c:pt idx="0">
                  <c:v>CPC17-18</c:v>
                </c:pt>
                <c:pt idx="1">
                  <c:v>CPC18-19</c:v>
                </c:pt>
                <c:pt idx="2">
                  <c:v>CPC19-20</c:v>
                </c:pt>
                <c:pt idx="3">
                  <c:v>CPC20-21</c:v>
                </c:pt>
                <c:pt idx="4">
                  <c:v>CPC21-22</c:v>
                </c:pt>
              </c:strCache>
            </c:strRef>
          </c:cat>
          <c:val>
            <c:numRef>
              <c:f>'Peregrine test'!$B$211:$B$215</c:f>
              <c:numCache>
                <c:formatCode>0</c:formatCode>
                <c:ptCount val="5"/>
                <c:pt idx="0">
                  <c:v>68.599999999999994</c:v>
                </c:pt>
                <c:pt idx="1">
                  <c:v>47</c:v>
                </c:pt>
                <c:pt idx="2">
                  <c:v>50</c:v>
                </c:pt>
                <c:pt idx="3">
                  <c:v>50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E-4DED-8944-94999FD5A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269632"/>
        <c:axId val="392270024"/>
      </c:barChart>
      <c:catAx>
        <c:axId val="39226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5</a:t>
                </a:r>
                <a:r>
                  <a:rPr lang="en-US" sz="1200" baseline="0"/>
                  <a:t> Year Average: 54</a:t>
                </a:r>
                <a:r>
                  <a:rPr lang="en-US" sz="1200" baseline="30000"/>
                  <a:t>th</a:t>
                </a:r>
                <a:r>
                  <a:rPr lang="en-US" sz="1200" baseline="0"/>
                  <a:t> Percentile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5066816492015607"/>
              <c:y val="0.8734115225417277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92270024"/>
        <c:crosses val="autoZero"/>
        <c:auto val="1"/>
        <c:lblAlgn val="ctr"/>
        <c:lblOffset val="100"/>
        <c:noMultiLvlLbl val="0"/>
      </c:catAx>
      <c:valAx>
        <c:axId val="392270024"/>
        <c:scaling>
          <c:orientation val="minMax"/>
          <c:max val="7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National Percentile</a:t>
                </a:r>
              </a:p>
            </c:rich>
          </c:tx>
          <c:layout>
            <c:manualLayout>
              <c:xMode val="edge"/>
              <c:yMode val="edge"/>
              <c:x val="7.6636482918374285E-2"/>
              <c:y val="0.282796452745384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92269632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96022-227C-476F-9ED4-899713E3A71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4C74E6C-97EB-4F05-B529-94D4E0B92BB1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</a:rPr>
            <a:t>Inputs</a:t>
          </a:r>
          <a:br>
            <a:rPr lang="en-US" b="1" dirty="0">
              <a:solidFill>
                <a:sysClr val="windowText" lastClr="000000"/>
              </a:solidFill>
            </a:rPr>
          </a:br>
          <a:r>
            <a:rPr lang="en-US" b="1" dirty="0">
              <a:solidFill>
                <a:sysClr val="windowText" lastClr="000000"/>
              </a:solidFill>
            </a:rPr>
            <a:t>(Activities)</a:t>
          </a:r>
        </a:p>
      </dgm:t>
    </dgm:pt>
    <dgm:pt modelId="{C64DC70D-806D-457F-934B-5DD408ECED2D}" type="parTrans" cxnId="{D1B83005-A6AF-41FE-AA7A-25B304D52624}">
      <dgm:prSet/>
      <dgm:spPr/>
      <dgm:t>
        <a:bodyPr/>
        <a:lstStyle/>
        <a:p>
          <a:endParaRPr lang="en-US"/>
        </a:p>
      </dgm:t>
    </dgm:pt>
    <dgm:pt modelId="{826254C8-A649-446B-BF37-CA0A5772BA3F}" type="sibTrans" cxnId="{D1B83005-A6AF-41FE-AA7A-25B304D52624}">
      <dgm:prSet/>
      <dgm:spPr/>
      <dgm:t>
        <a:bodyPr/>
        <a:lstStyle/>
        <a:p>
          <a:endParaRPr lang="en-US"/>
        </a:p>
      </dgm:t>
    </dgm:pt>
    <dgm:pt modelId="{4D01583E-5758-471F-B1F2-5CDC38EE06C5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Outputs</a:t>
          </a:r>
        </a:p>
      </dgm:t>
    </dgm:pt>
    <dgm:pt modelId="{347165A6-DAD0-4F1F-9266-B3467A5CE00C}" type="parTrans" cxnId="{DAB589D4-89AD-4A04-BD32-575D434FB46E}">
      <dgm:prSet/>
      <dgm:spPr/>
      <dgm:t>
        <a:bodyPr/>
        <a:lstStyle/>
        <a:p>
          <a:endParaRPr lang="en-US"/>
        </a:p>
      </dgm:t>
    </dgm:pt>
    <dgm:pt modelId="{D19C230D-E8DB-45A9-BE1F-69D824C4A4A4}" type="sibTrans" cxnId="{DAB589D4-89AD-4A04-BD32-575D434FB46E}">
      <dgm:prSet/>
      <dgm:spPr/>
      <dgm:t>
        <a:bodyPr/>
        <a:lstStyle/>
        <a:p>
          <a:endParaRPr lang="en-US"/>
        </a:p>
      </dgm:t>
    </dgm:pt>
    <dgm:pt modelId="{577D4021-E7D5-45F8-99E6-4F956A4D889B}">
      <dgm:prSet phldrT="[Text]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Outcomes</a:t>
          </a:r>
          <a:br>
            <a:rPr lang="en-US" b="1" dirty="0">
              <a:solidFill>
                <a:schemeClr val="tx1"/>
              </a:solidFill>
            </a:rPr>
          </a:br>
          <a:r>
            <a:rPr lang="en-US" b="1" dirty="0">
              <a:solidFill>
                <a:schemeClr val="tx1"/>
              </a:solidFill>
            </a:rPr>
            <a:t>(measured)</a:t>
          </a:r>
        </a:p>
      </dgm:t>
    </dgm:pt>
    <dgm:pt modelId="{50184EC0-B1ED-41E3-B9B8-C02E7606711B}" type="parTrans" cxnId="{4E208D66-FDA4-44A0-8BC9-7F62D2ECFFC8}">
      <dgm:prSet/>
      <dgm:spPr/>
      <dgm:t>
        <a:bodyPr/>
        <a:lstStyle/>
        <a:p>
          <a:endParaRPr lang="en-US"/>
        </a:p>
      </dgm:t>
    </dgm:pt>
    <dgm:pt modelId="{78777C2F-1A86-4DFA-8B0E-FAE8907C91DF}" type="sibTrans" cxnId="{4E208D66-FDA4-44A0-8BC9-7F62D2ECFFC8}">
      <dgm:prSet/>
      <dgm:spPr/>
      <dgm:t>
        <a:bodyPr/>
        <a:lstStyle/>
        <a:p>
          <a:endParaRPr lang="en-US"/>
        </a:p>
      </dgm:t>
    </dgm:pt>
    <dgm:pt modelId="{F4E9A6C6-58D1-40D9-BF6E-1B5C805F86AD}">
      <dgm:prSet phldrT="[Text]" custT="1"/>
      <dgm:spPr>
        <a:solidFill>
          <a:schemeClr val="bg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Impacts</a:t>
          </a:r>
        </a:p>
      </dgm:t>
    </dgm:pt>
    <dgm:pt modelId="{3CE7B8FC-078B-4BD7-97FE-0AD8399DA91E}" type="parTrans" cxnId="{0446473C-898D-4D96-964F-63A457B4462C}">
      <dgm:prSet/>
      <dgm:spPr/>
      <dgm:t>
        <a:bodyPr/>
        <a:lstStyle/>
        <a:p>
          <a:endParaRPr lang="en-US"/>
        </a:p>
      </dgm:t>
    </dgm:pt>
    <dgm:pt modelId="{16AF72AF-C31A-4E9E-8543-9E09A5BC9FF6}" type="sibTrans" cxnId="{0446473C-898D-4D96-964F-63A457B4462C}">
      <dgm:prSet/>
      <dgm:spPr/>
      <dgm:t>
        <a:bodyPr/>
        <a:lstStyle/>
        <a:p>
          <a:endParaRPr lang="en-US"/>
        </a:p>
      </dgm:t>
    </dgm:pt>
    <dgm:pt modelId="{5CC10989-DD50-4122-9867-A283C262ED4D}" type="pres">
      <dgm:prSet presAssocID="{AFA96022-227C-476F-9ED4-899713E3A71C}" presName="Name0" presStyleCnt="0">
        <dgm:presLayoutVars>
          <dgm:dir/>
          <dgm:animLvl val="lvl"/>
          <dgm:resizeHandles val="exact"/>
        </dgm:presLayoutVars>
      </dgm:prSet>
      <dgm:spPr/>
    </dgm:pt>
    <dgm:pt modelId="{DF09AD73-6B28-4352-98F1-2CB1A4CDF09E}" type="pres">
      <dgm:prSet presAssocID="{44C74E6C-97EB-4F05-B529-94D4E0B92BB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AF021E-5836-4D0B-90AB-3265F1CE51DD}" type="pres">
      <dgm:prSet presAssocID="{826254C8-A649-446B-BF37-CA0A5772BA3F}" presName="parTxOnlySpace" presStyleCnt="0"/>
      <dgm:spPr/>
    </dgm:pt>
    <dgm:pt modelId="{587DF28D-2795-4C76-8CA7-F6094849BB08}" type="pres">
      <dgm:prSet presAssocID="{4D01583E-5758-471F-B1F2-5CDC38EE06C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242DD6-4197-44FA-A04A-B4965EBEF3C7}" type="pres">
      <dgm:prSet presAssocID="{D19C230D-E8DB-45A9-BE1F-69D824C4A4A4}" presName="parTxOnlySpace" presStyleCnt="0"/>
      <dgm:spPr/>
    </dgm:pt>
    <dgm:pt modelId="{38C3951B-4FA4-43E1-B7D0-1BC8E947DA9D}" type="pres">
      <dgm:prSet presAssocID="{577D4021-E7D5-45F8-99E6-4F956A4D889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55A30F-6256-4E73-AFD6-D37A3B09FE3B}" type="pres">
      <dgm:prSet presAssocID="{78777C2F-1A86-4DFA-8B0E-FAE8907C91DF}" presName="parTxOnlySpace" presStyleCnt="0"/>
      <dgm:spPr/>
    </dgm:pt>
    <dgm:pt modelId="{33CD45BA-B91C-4E26-9452-4689DF102BFE}" type="pres">
      <dgm:prSet presAssocID="{F4E9A6C6-58D1-40D9-BF6E-1B5C805F8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1B83005-A6AF-41FE-AA7A-25B304D52624}" srcId="{AFA96022-227C-476F-9ED4-899713E3A71C}" destId="{44C74E6C-97EB-4F05-B529-94D4E0B92BB1}" srcOrd="0" destOrd="0" parTransId="{C64DC70D-806D-457F-934B-5DD408ECED2D}" sibTransId="{826254C8-A649-446B-BF37-CA0A5772BA3F}"/>
    <dgm:cxn modelId="{05C8CA1F-19C0-4696-8CB3-84976C232E68}" type="presOf" srcId="{44C74E6C-97EB-4F05-B529-94D4E0B92BB1}" destId="{DF09AD73-6B28-4352-98F1-2CB1A4CDF09E}" srcOrd="0" destOrd="0" presId="urn:microsoft.com/office/officeart/2005/8/layout/chevron1"/>
    <dgm:cxn modelId="{0446473C-898D-4D96-964F-63A457B4462C}" srcId="{AFA96022-227C-476F-9ED4-899713E3A71C}" destId="{F4E9A6C6-58D1-40D9-BF6E-1B5C805F86AD}" srcOrd="3" destOrd="0" parTransId="{3CE7B8FC-078B-4BD7-97FE-0AD8399DA91E}" sibTransId="{16AF72AF-C31A-4E9E-8543-9E09A5BC9FF6}"/>
    <dgm:cxn modelId="{F0BD2446-9C4F-4726-899F-1933EB908967}" type="presOf" srcId="{F4E9A6C6-58D1-40D9-BF6E-1B5C805F86AD}" destId="{33CD45BA-B91C-4E26-9452-4689DF102BFE}" srcOrd="0" destOrd="0" presId="urn:microsoft.com/office/officeart/2005/8/layout/chevron1"/>
    <dgm:cxn modelId="{4E208D66-FDA4-44A0-8BC9-7F62D2ECFFC8}" srcId="{AFA96022-227C-476F-9ED4-899713E3A71C}" destId="{577D4021-E7D5-45F8-99E6-4F956A4D889B}" srcOrd="2" destOrd="0" parTransId="{50184EC0-B1ED-41E3-B9B8-C02E7606711B}" sibTransId="{78777C2F-1A86-4DFA-8B0E-FAE8907C91DF}"/>
    <dgm:cxn modelId="{9DA1D66F-BCED-4AAE-AFF3-F50E9E335BED}" type="presOf" srcId="{4D01583E-5758-471F-B1F2-5CDC38EE06C5}" destId="{587DF28D-2795-4C76-8CA7-F6094849BB08}" srcOrd="0" destOrd="0" presId="urn:microsoft.com/office/officeart/2005/8/layout/chevron1"/>
    <dgm:cxn modelId="{0BCEDF55-FC61-42E5-982D-033715C299B3}" type="presOf" srcId="{AFA96022-227C-476F-9ED4-899713E3A71C}" destId="{5CC10989-DD50-4122-9867-A283C262ED4D}" srcOrd="0" destOrd="0" presId="urn:microsoft.com/office/officeart/2005/8/layout/chevron1"/>
    <dgm:cxn modelId="{DAB589D4-89AD-4A04-BD32-575D434FB46E}" srcId="{AFA96022-227C-476F-9ED4-899713E3A71C}" destId="{4D01583E-5758-471F-B1F2-5CDC38EE06C5}" srcOrd="1" destOrd="0" parTransId="{347165A6-DAD0-4F1F-9266-B3467A5CE00C}" sibTransId="{D19C230D-E8DB-45A9-BE1F-69D824C4A4A4}"/>
    <dgm:cxn modelId="{1056E6DC-8712-42D2-93E1-FD78DD960EE9}" type="presOf" srcId="{577D4021-E7D5-45F8-99E6-4F956A4D889B}" destId="{38C3951B-4FA4-43E1-B7D0-1BC8E947DA9D}" srcOrd="0" destOrd="0" presId="urn:microsoft.com/office/officeart/2005/8/layout/chevron1"/>
    <dgm:cxn modelId="{7E7CF1A9-AB22-4132-8942-017F2B4EE984}" type="presParOf" srcId="{5CC10989-DD50-4122-9867-A283C262ED4D}" destId="{DF09AD73-6B28-4352-98F1-2CB1A4CDF09E}" srcOrd="0" destOrd="0" presId="urn:microsoft.com/office/officeart/2005/8/layout/chevron1"/>
    <dgm:cxn modelId="{3A85989D-8A6D-4DEC-B4DE-2261485FB06B}" type="presParOf" srcId="{5CC10989-DD50-4122-9867-A283C262ED4D}" destId="{09AF021E-5836-4D0B-90AB-3265F1CE51DD}" srcOrd="1" destOrd="0" presId="urn:microsoft.com/office/officeart/2005/8/layout/chevron1"/>
    <dgm:cxn modelId="{43C5E97F-F72E-4D32-9A08-D919B24B9FAF}" type="presParOf" srcId="{5CC10989-DD50-4122-9867-A283C262ED4D}" destId="{587DF28D-2795-4C76-8CA7-F6094849BB08}" srcOrd="2" destOrd="0" presId="urn:microsoft.com/office/officeart/2005/8/layout/chevron1"/>
    <dgm:cxn modelId="{BD4112DF-DB07-41AF-853D-EF5786A09A56}" type="presParOf" srcId="{5CC10989-DD50-4122-9867-A283C262ED4D}" destId="{E7242DD6-4197-44FA-A04A-B4965EBEF3C7}" srcOrd="3" destOrd="0" presId="urn:microsoft.com/office/officeart/2005/8/layout/chevron1"/>
    <dgm:cxn modelId="{DFC35466-3694-433C-888F-D142112C23D5}" type="presParOf" srcId="{5CC10989-DD50-4122-9867-A283C262ED4D}" destId="{38C3951B-4FA4-43E1-B7D0-1BC8E947DA9D}" srcOrd="4" destOrd="0" presId="urn:microsoft.com/office/officeart/2005/8/layout/chevron1"/>
    <dgm:cxn modelId="{CAD3EB29-99FC-4F01-9EE9-81F17328CD42}" type="presParOf" srcId="{5CC10989-DD50-4122-9867-A283C262ED4D}" destId="{0B55A30F-6256-4E73-AFD6-D37A3B09FE3B}" srcOrd="5" destOrd="0" presId="urn:microsoft.com/office/officeart/2005/8/layout/chevron1"/>
    <dgm:cxn modelId="{2C74A89E-02D3-43ED-97EC-F68D58450A2D}" type="presParOf" srcId="{5CC10989-DD50-4122-9867-A283C262ED4D}" destId="{33CD45BA-B91C-4E26-9452-4689DF102BF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9AD73-6B28-4352-98F1-2CB1A4CDF09E}">
      <dsp:nvSpPr>
        <dsp:cNvPr id="0" name=""/>
        <dsp:cNvSpPr/>
      </dsp:nvSpPr>
      <dsp:spPr>
        <a:xfrm>
          <a:off x="4241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Text" lastClr="000000"/>
              </a:solidFill>
            </a:rPr>
            <a:t>Inputs</a:t>
          </a:r>
          <a:br>
            <a:rPr lang="en-US" sz="2200" b="1" kern="1200" dirty="0">
              <a:solidFill>
                <a:sysClr val="windowText" lastClr="000000"/>
              </a:solidFill>
            </a:rPr>
          </a:br>
          <a:r>
            <a:rPr lang="en-US" sz="2200" b="1" kern="1200" dirty="0">
              <a:solidFill>
                <a:sysClr val="windowText" lastClr="000000"/>
              </a:solidFill>
            </a:rPr>
            <a:t>(Activities)</a:t>
          </a:r>
        </a:p>
      </dsp:txBody>
      <dsp:txXfrm>
        <a:off x="498053" y="115788"/>
        <a:ext cx="1481435" cy="987623"/>
      </dsp:txXfrm>
    </dsp:sp>
    <dsp:sp modelId="{587DF28D-2795-4C76-8CA7-F6094849BB08}">
      <dsp:nvSpPr>
        <dsp:cNvPr id="0" name=""/>
        <dsp:cNvSpPr/>
      </dsp:nvSpPr>
      <dsp:spPr>
        <a:xfrm>
          <a:off x="2226394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Outputs</a:t>
          </a:r>
        </a:p>
      </dsp:txBody>
      <dsp:txXfrm>
        <a:off x="2720206" y="115788"/>
        <a:ext cx="1481435" cy="987623"/>
      </dsp:txXfrm>
    </dsp:sp>
    <dsp:sp modelId="{38C3951B-4FA4-43E1-B7D0-1BC8E947DA9D}">
      <dsp:nvSpPr>
        <dsp:cNvPr id="0" name=""/>
        <dsp:cNvSpPr/>
      </dsp:nvSpPr>
      <dsp:spPr>
        <a:xfrm>
          <a:off x="4448546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Outcomes</a:t>
          </a:r>
          <a:br>
            <a:rPr lang="en-US" sz="2200" b="1" kern="1200" dirty="0">
              <a:solidFill>
                <a:schemeClr val="tx1"/>
              </a:solidFill>
            </a:rPr>
          </a:br>
          <a:r>
            <a:rPr lang="en-US" sz="2200" b="1" kern="1200" dirty="0">
              <a:solidFill>
                <a:schemeClr val="tx1"/>
              </a:solidFill>
            </a:rPr>
            <a:t>(measured)</a:t>
          </a:r>
        </a:p>
      </dsp:txBody>
      <dsp:txXfrm>
        <a:off x="4942358" y="115788"/>
        <a:ext cx="1481435" cy="987623"/>
      </dsp:txXfrm>
    </dsp:sp>
    <dsp:sp modelId="{33CD45BA-B91C-4E26-9452-4689DF102BFE}">
      <dsp:nvSpPr>
        <dsp:cNvPr id="0" name=""/>
        <dsp:cNvSpPr/>
      </dsp:nvSpPr>
      <dsp:spPr>
        <a:xfrm>
          <a:off x="6670699" y="115788"/>
          <a:ext cx="2469058" cy="987623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Impacts</a:t>
          </a:r>
        </a:p>
      </dsp:txBody>
      <dsp:txXfrm>
        <a:off x="7164511" y="115788"/>
        <a:ext cx="1481435" cy="98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0.08317</cdr:x>
      <cdr:y>0.02492</cdr:y>
    </cdr:from>
    <cdr:to>
      <cdr:x>0.16832</cdr:x>
      <cdr:y>0.16511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681" y="69271"/>
          <a:ext cx="372341" cy="389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0.26918</cdr:x>
      <cdr:y>0.01635</cdr:y>
    </cdr:from>
    <cdr:to>
      <cdr:x>0.71826</cdr:x>
      <cdr:y>0.26125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396512" y="50038"/>
          <a:ext cx="2329805" cy="74949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/>
            <a:t>Peregrine Data: Strategy</a:t>
          </a:r>
        </a:p>
        <a:p xmlns:a="http://schemas.openxmlformats.org/drawingml/2006/main">
          <a:pPr algn="ctr"/>
          <a:r>
            <a:rPr lang="en-US" sz="1200" b="1"/>
            <a:t>ACBSP Figure</a:t>
          </a:r>
          <a:r>
            <a:rPr lang="en-US" sz="1200" b="1" baseline="0"/>
            <a:t> 6.5 Category: k.</a:t>
          </a:r>
        </a:p>
        <a:p xmlns:a="http://schemas.openxmlformats.org/drawingml/2006/main">
          <a:pPr algn="ctr"/>
          <a:r>
            <a:rPr lang="en-US" sz="1200" b="1" baseline="0"/>
            <a:t>SACS: Goal 1, Measure 1, PLO 11</a:t>
          </a:r>
        </a:p>
        <a:p xmlns:a="http://schemas.openxmlformats.org/drawingml/2006/main">
          <a:pPr algn="ctr"/>
          <a:r>
            <a:rPr lang="en-US" sz="1200" b="1" baseline="0"/>
            <a:t>Attachment 13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0.252</cdr:x>
      <cdr:y>0.02277</cdr:y>
    </cdr:from>
    <cdr:to>
      <cdr:x>0.808</cdr:x>
      <cdr:y>0.26466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91046" y="69273"/>
          <a:ext cx="2407226" cy="736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0.2501</cdr:x>
      <cdr:y>0.02681</cdr:y>
    </cdr:from>
    <cdr:to>
      <cdr:x>0.78095</cdr:x>
      <cdr:y>0.33099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5313" y="92688"/>
          <a:ext cx="2303637" cy="1051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/>
            <a:t>Athens vs. Demorest, G1, PLO 12</a:t>
          </a:r>
        </a:p>
        <a:p xmlns:a="http://schemas.openxmlformats.org/drawingml/2006/main">
          <a:pPr algn="ctr"/>
          <a:r>
            <a:rPr lang="en-US" sz="1100" b="1"/>
            <a:t>Peregrine Test Scores by Location</a:t>
          </a:r>
        </a:p>
        <a:p xmlns:a="http://schemas.openxmlformats.org/drawingml/2006/main">
          <a:pPr algn="ctr"/>
          <a:r>
            <a:rPr lang="en-US" sz="1100" b="1"/>
            <a:t>For the Past 5  Years Thru AY 2021-2022</a:t>
          </a:r>
        </a:p>
        <a:p xmlns:a="http://schemas.openxmlformats.org/drawingml/2006/main">
          <a:pPr algn="ctr"/>
          <a:r>
            <a:rPr lang="en-US" sz="1100" b="1"/>
            <a:t>Demonstrating Equal Outcomes</a:t>
          </a:r>
        </a:p>
        <a:p xmlns:a="http://schemas.openxmlformats.org/drawingml/2006/main">
          <a:pPr algn="ctr"/>
          <a:r>
            <a:rPr lang="en-US" sz="1100" b="1"/>
            <a:t>Attachment 14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0.40288</cdr:x>
      <cdr:y>0.43903</cdr:y>
    </cdr:from>
    <cdr:to>
      <cdr:x>0.44167</cdr:x>
      <cdr:y>0.505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18716" y="1760521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0.73863</cdr:x>
      <cdr:y>0.39887</cdr:y>
    </cdr:from>
    <cdr:to>
      <cdr:x>0.77741</cdr:x>
      <cdr:y>0.46093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17705" y="1599479"/>
          <a:ext cx="184731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000" b="1"/>
        </a:p>
      </cdr:txBody>
    </cdr:sp>
  </cdr:relSizeAnchor>
  <cdr:relSizeAnchor xmlns:cdr="http://schemas.openxmlformats.org/drawingml/2006/chartDrawing">
    <cdr:from>
      <cdr:x>0.10579</cdr:x>
      <cdr:y>0.91262</cdr:y>
    </cdr:from>
    <cdr:to>
      <cdr:x>0.91575</cdr:x>
      <cdr:y>0.98038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85984B1-8AFA-4697-9125-051C73B78C78}"/>
            </a:ext>
          </a:extLst>
        </cdr:cNvPr>
        <cdr:cNvSpPr txBox="1"/>
      </cdr:nvSpPr>
      <cdr:spPr>
        <a:xfrm xmlns:a="http://schemas.openxmlformats.org/drawingml/2006/main">
          <a:off x="421005" y="3899535"/>
          <a:ext cx="322326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0.30882</cdr:x>
      <cdr:y>0.92154</cdr:y>
    </cdr:from>
    <cdr:to>
      <cdr:x>0.91339</cdr:x>
      <cdr:y>0.98039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EB753DE-B902-4639-95EB-1898470CA818}"/>
            </a:ext>
          </a:extLst>
        </cdr:cNvPr>
        <cdr:cNvSpPr txBox="1"/>
      </cdr:nvSpPr>
      <cdr:spPr>
        <a:xfrm xmlns:a="http://schemas.openxmlformats.org/drawingml/2006/main">
          <a:off x="1181899" y="3809508"/>
          <a:ext cx="2313776" cy="2432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5 Year</a:t>
          </a:r>
          <a:r>
            <a:rPr lang="en-US" sz="1100" b="1" baseline="0"/>
            <a:t> Average: 4.52 </a:t>
          </a:r>
          <a:r>
            <a:rPr lang="en-US" sz="1100"/>
            <a:t>		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0.13736</cdr:x>
      <cdr:y>0.00977</cdr:y>
    </cdr:from>
    <cdr:to>
      <cdr:x>0.87994</cdr:x>
      <cdr:y>0.24588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811727-94D0-45F3-907A-62CBAA45FC6B}"/>
            </a:ext>
          </a:extLst>
        </cdr:cNvPr>
        <cdr:cNvSpPr txBox="1"/>
      </cdr:nvSpPr>
      <cdr:spPr>
        <a:xfrm xmlns:a="http://schemas.openxmlformats.org/drawingml/2006/main">
          <a:off x="688712" y="32270"/>
          <a:ext cx="3723267" cy="779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/>
            <a:t>Engaged Attitude Towards Business Education Activities Goal 4,</a:t>
          </a:r>
          <a:r>
            <a:rPr lang="en-US" sz="1200" b="1" baseline="0"/>
            <a:t> </a:t>
          </a:r>
          <a:r>
            <a:rPr lang="en-US" sz="1200" b="1"/>
            <a:t>Measure</a:t>
          </a:r>
          <a:r>
            <a:rPr lang="en-US" sz="1200" b="1" baseline="0"/>
            <a:t> 2 </a:t>
          </a:r>
        </a:p>
        <a:p xmlns:a="http://schemas.openxmlformats.org/drawingml/2006/main">
          <a:pPr algn="ctr"/>
          <a:r>
            <a:rPr lang="en-US" sz="1200" b="1" baseline="0"/>
            <a:t>Attachment 22</a:t>
          </a:r>
        </a:p>
      </cdr:txBody>
    </cdr:sp>
  </cdr:relSizeAnchor>
  <cdr:relSizeAnchor xmlns:cdr="http://schemas.openxmlformats.org/drawingml/2006/chartDrawing">
    <cdr:from>
      <cdr:x>0.31776</cdr:x>
      <cdr:y>0.92157</cdr:y>
    </cdr:from>
    <cdr:to>
      <cdr:x>0.47797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9E20E0-5BC4-4142-89D1-6735877544CE}"/>
            </a:ext>
          </a:extLst>
        </cdr:cNvPr>
        <cdr:cNvSpPr txBox="1"/>
      </cdr:nvSpPr>
      <cdr:spPr>
        <a:xfrm xmlns:a="http://schemas.openxmlformats.org/drawingml/2006/main">
          <a:off x="1813560" y="3044190"/>
          <a:ext cx="91440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CF63A7-BF12-4C20-BDBA-1FDD38921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2019-2020 UG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BCCC8-4FD2-4223-B3FE-07C8F84B1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55659-A215-43E1-8C7C-752819333017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4CF32-4277-4FB0-B444-97F4FE6D20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78678-96B4-4F54-B22F-60C0EDA10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BBD4-39FB-4A74-A1F9-FA980BC86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25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1804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r>
              <a:rPr lang="en-US"/>
              <a:t>2019-2020 UG Report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B86109E3-A87F-4F92-AEA7-D2E6294125D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72669"/>
            <a:ext cx="3037840" cy="461804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772669"/>
            <a:ext cx="3037840" cy="461804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241E721C-C32B-472F-AB06-78E7D4C43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7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B0AD-4376-4A6B-B899-AC323591FFD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83E6-5EA2-4E5F-8C62-B183AC4E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76983-1D5B-48C1-A023-05AB30B7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6" y="685800"/>
            <a:ext cx="2989324" cy="3886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Piedmont University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Walker College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Business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2021-2022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SACS </a:t>
            </a: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UG Report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54479E-EC24-400B-A5B8-B22D79DF6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45319"/>
              </p:ext>
            </p:extLst>
          </p:nvPr>
        </p:nvGraphicFramePr>
        <p:xfrm>
          <a:off x="3865366" y="609600"/>
          <a:ext cx="4915159" cy="571499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92167">
                  <a:extLst>
                    <a:ext uri="{9D8B030D-6E8A-4147-A177-3AD203B41FA5}">
                      <a16:colId xmlns:a16="http://schemas.microsoft.com/office/drawing/2014/main" val="3045180174"/>
                    </a:ext>
                  </a:extLst>
                </a:gridCol>
                <a:gridCol w="3622992">
                  <a:extLst>
                    <a:ext uri="{9D8B030D-6E8A-4147-A177-3AD203B41FA5}">
                      <a16:colId xmlns:a16="http://schemas.microsoft.com/office/drawing/2014/main" val="2927642613"/>
                    </a:ext>
                  </a:extLst>
                </a:gridCol>
              </a:tblGrid>
              <a:tr h="262224">
                <a:tc>
                  <a:txBody>
                    <a:bodyPr/>
                    <a:lstStyle/>
                    <a:p>
                      <a:r>
                        <a:rPr lang="en-US" sz="900" b="0" cap="none" spc="0" dirty="0">
                          <a:solidFill>
                            <a:schemeClr val="tx1"/>
                          </a:solidFill>
                        </a:rPr>
                        <a:t>Attachment</a:t>
                      </a:r>
                      <a:r>
                        <a:rPr lang="en-US" sz="900" b="0" cap="none" spc="6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 marL="38157" marR="19078" marT="50805" marB="5080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cap="none" spc="0" dirty="0">
                          <a:solidFill>
                            <a:schemeClr val="tx1"/>
                          </a:solidFill>
                        </a:rPr>
                        <a:t>Assessment Value Chain</a:t>
                      </a:r>
                    </a:p>
                  </a:txBody>
                  <a:tcPr marL="38157" marR="19078" marT="50805" marB="5080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04577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 dirty="0">
                          <a:solidFill>
                            <a:schemeClr val="tx1"/>
                          </a:solidFill>
                        </a:rPr>
                        <a:t>Attachment 2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All Categories (PLO 1-11)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752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3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Marketing (PLO 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807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4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Finance (PLO 2)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79821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5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 dirty="0">
                          <a:solidFill>
                            <a:schemeClr val="tx1"/>
                          </a:solidFill>
                        </a:rPr>
                        <a:t>Goal 1, Measure 1 – Peregrine: Accounting (PLO 3)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16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6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Management (PLO 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26707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7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Business Law (PLO 5)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5406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8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Economics (PLO 6)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00455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9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1. Measure 1 – Peregrine: Ethics (PLO 7)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0835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10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Global Issues (PLO 8)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5367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11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 dirty="0">
                          <a:solidFill>
                            <a:schemeClr val="tx1"/>
                          </a:solidFill>
                        </a:rPr>
                        <a:t>Goal 1, Measure 1 – Peregrine: Information Systems (PLO 9)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3732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12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QM &amp; Statistics (PLO 10)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70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13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Strategy (PLO 11)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25224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14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1 – Peregrine: 5 Year Average by Campus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35873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15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2 – GLO-BUS: Marketing (PLO 1)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9298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16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2 – GLO-BUS: Finance (PLO 2)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44130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17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2 – GLO-BUS: Accounting (PLO 3)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105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18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2 – GLO-BUS: Management (PLO 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15133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19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1, Measure 2 – GLO-BUS: All Categories (PLO 1-4)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7139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20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2 – Measure 1 and Measure 2 Critical Thinking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44382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21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3 – Measure 1 and Measure 2 AY 20-21 Research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918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22</a:t>
                      </a:r>
                    </a:p>
                  </a:txBody>
                  <a:tcPr marL="38157" marR="19078" marT="19078" marB="50805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Goal 4 – Measure 1 and Measure 2 AY 20-21 Engaged Attitude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43819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</a:rPr>
                        <a:t>Attachment 23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 dirty="0">
                          <a:solidFill>
                            <a:schemeClr val="tx1"/>
                          </a:solidFill>
                        </a:rPr>
                        <a:t>Assessment Survey Instrument – Walker College of Business</a:t>
                      </a:r>
                    </a:p>
                  </a:txBody>
                  <a:tcPr marL="38157" marR="19078" marT="19078" marB="5080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21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98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87156"/>
              </p:ext>
            </p:extLst>
          </p:nvPr>
        </p:nvGraphicFramePr>
        <p:xfrm>
          <a:off x="304800" y="1969323"/>
          <a:ext cx="4267200" cy="341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085525"/>
              </p:ext>
            </p:extLst>
          </p:nvPr>
        </p:nvGraphicFramePr>
        <p:xfrm>
          <a:off x="4773336" y="1969323"/>
          <a:ext cx="4142064" cy="341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635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DBFAEF-9A87-424D-B0E8-E43DC4542237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302744"/>
              </p:ext>
            </p:extLst>
          </p:nvPr>
        </p:nvGraphicFramePr>
        <p:xfrm>
          <a:off x="228600" y="2209800"/>
          <a:ext cx="422243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672296"/>
              </p:ext>
            </p:extLst>
          </p:nvPr>
        </p:nvGraphicFramePr>
        <p:xfrm>
          <a:off x="4692966" y="2209800"/>
          <a:ext cx="4222434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877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55205"/>
              </p:ext>
            </p:extLst>
          </p:nvPr>
        </p:nvGraphicFramePr>
        <p:xfrm>
          <a:off x="2326957" y="1490980"/>
          <a:ext cx="4490085" cy="353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5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br>
              <a:rPr lang="en-US" sz="1800" dirty="0"/>
            </a:b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5" name="Chart 4" descr="&#10;">
            <a:extLst>
              <a:ext uri="{FF2B5EF4-FFF2-40B4-BE49-F238E27FC236}">
                <a16:creationId xmlns:a16="http://schemas.microsoft.com/office/drawing/2014/main" id="{00000000-0008-0000-0E00-0000030000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9034"/>
              </p:ext>
            </p:extLst>
          </p:nvPr>
        </p:nvGraphicFramePr>
        <p:xfrm>
          <a:off x="2590801" y="1600199"/>
          <a:ext cx="4114800" cy="350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37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65FA8A-AA43-4AAA-9C6B-BA6AA6F11A05}"/>
              </a:ext>
            </a:extLst>
          </p:cNvPr>
          <p:cNvSpPr txBox="1"/>
          <p:nvPr/>
        </p:nvSpPr>
        <p:spPr>
          <a:xfrm>
            <a:off x="152400" y="1524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22F8EB-C55F-4133-BD50-F8509A4CC500}"/>
              </a:ext>
            </a:extLst>
          </p:cNvPr>
          <p:cNvGraphicFramePr>
            <a:graphicFrameLocks/>
          </p:cNvGraphicFramePr>
          <p:nvPr/>
        </p:nvGraphicFramePr>
        <p:xfrm>
          <a:off x="2583180" y="1875472"/>
          <a:ext cx="3977640" cy="310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566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A81C74-3328-4723-8750-29FED6D6DD75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865879-29E0-45CD-B926-F5EC1A81C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64249"/>
              </p:ext>
            </p:extLst>
          </p:nvPr>
        </p:nvGraphicFramePr>
        <p:xfrm>
          <a:off x="312421" y="1827847"/>
          <a:ext cx="4107180" cy="324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5E5496-7D8F-4224-A98E-6BDBE94BD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17675"/>
              </p:ext>
            </p:extLst>
          </p:nvPr>
        </p:nvGraphicFramePr>
        <p:xfrm>
          <a:off x="4572000" y="1834515"/>
          <a:ext cx="4352925" cy="324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167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  <a:p>
            <a:r>
              <a:rPr lang="en-US" sz="1400" dirty="0"/>
              <a:t>Attachment 23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E39B6DD-BD34-4E3B-A910-DF1696875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1562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C3545D-88FB-4039-9137-16614FD1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10" y="762000"/>
            <a:ext cx="4401379" cy="58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8329144"/>
              </p:ext>
            </p:extLst>
          </p:nvPr>
        </p:nvGraphicFramePr>
        <p:xfrm>
          <a:off x="0" y="1143000"/>
          <a:ext cx="9143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73931"/>
              </p:ext>
            </p:extLst>
          </p:nvPr>
        </p:nvGraphicFramePr>
        <p:xfrm>
          <a:off x="0" y="2362200"/>
          <a:ext cx="9135256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Curriculum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design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Faculty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credentials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ACBSP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Figure 6.5 CPC Plan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Courses taught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(contact hours)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DQ-PQ results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Goal integration into Table 7 plan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Assessed goals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satisfaction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engagement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Goal # 1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Program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Learning 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Outcomes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1 thru 12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Alumni Survey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Impact Analysis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(every 4 years)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9B05-0BE0-4413-B210-D235242D36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99CCFF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Assessment Value Chain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5427" y="6316374"/>
            <a:ext cx="1061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Moderators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6208654"/>
            <a:ext cx="869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Outcome</a:t>
            </a:r>
            <a:br>
              <a:rPr lang="en-US" sz="1400" b="1" dirty="0"/>
            </a:br>
            <a:r>
              <a:rPr lang="en-US" sz="1400" b="1" dirty="0"/>
              <a:t> (SSL)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5608488"/>
            <a:ext cx="1528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Pearson </a:t>
            </a:r>
            <a:br>
              <a:rPr lang="en-US" sz="2000" dirty="0"/>
            </a:br>
            <a:r>
              <a:rPr lang="en-US" sz="2000" dirty="0"/>
              <a:t>   Bivariate </a:t>
            </a:r>
          </a:p>
          <a:p>
            <a:r>
              <a:rPr lang="en-US" sz="2000" dirty="0"/>
              <a:t>   Correlation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76200"/>
            <a:ext cx="217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SACS UG Report</a:t>
            </a:r>
          </a:p>
          <a:p>
            <a:r>
              <a:rPr lang="en-US" sz="1400" dirty="0"/>
              <a:t>Attachment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96056"/>
            <a:ext cx="3833548" cy="17634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12240" y="6208653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Impact </a:t>
            </a:r>
            <a:br>
              <a:rPr lang="en-US" sz="1400" b="1" dirty="0"/>
            </a:br>
            <a:r>
              <a:rPr lang="en-US" sz="1400" b="1" dirty="0"/>
              <a:t>(PLO)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7885" y="6192962"/>
            <a:ext cx="71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Causal</a:t>
            </a:r>
            <a:br>
              <a:rPr lang="en-US" sz="1400" b="1" dirty="0"/>
            </a:br>
            <a:r>
              <a:rPr lang="en-US" sz="1400" b="1" dirty="0"/>
              <a:t>Factors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87680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.801*</a:t>
            </a:r>
          </a:p>
        </p:txBody>
      </p:sp>
    </p:spTree>
    <p:extLst>
      <p:ext uri="{BB962C8B-B14F-4D97-AF65-F5344CB8AC3E}">
        <p14:creationId xmlns:p14="http://schemas.microsoft.com/office/powerpoint/2010/main" val="42547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6A88C-B963-4E92-A82C-1042584F2336}"/>
              </a:ext>
            </a:extLst>
          </p:cNvPr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2056533" y="1740997"/>
          <a:ext cx="5030933" cy="33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204569"/>
              </p:ext>
            </p:extLst>
          </p:nvPr>
        </p:nvGraphicFramePr>
        <p:xfrm>
          <a:off x="228599" y="1887682"/>
          <a:ext cx="4191001" cy="308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721209"/>
              </p:ext>
            </p:extLst>
          </p:nvPr>
        </p:nvGraphicFramePr>
        <p:xfrm>
          <a:off x="4724400" y="1887682"/>
          <a:ext cx="4191001" cy="306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1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776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410419"/>
              </p:ext>
            </p:extLst>
          </p:nvPr>
        </p:nvGraphicFramePr>
        <p:xfrm>
          <a:off x="206229" y="1865241"/>
          <a:ext cx="4239824" cy="306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054910"/>
              </p:ext>
            </p:extLst>
          </p:nvPr>
        </p:nvGraphicFramePr>
        <p:xfrm>
          <a:off x="4697949" y="1849861"/>
          <a:ext cx="4130857" cy="308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38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8BE9DA-246D-484E-A64C-DA71172D410E}"/>
              </a:ext>
            </a:extLst>
          </p:cNvPr>
          <p:cNvSpPr txBox="1"/>
          <p:nvPr/>
        </p:nvSpPr>
        <p:spPr>
          <a:xfrm>
            <a:off x="76200" y="76200"/>
            <a:ext cx="190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268510"/>
              </p:ext>
            </p:extLst>
          </p:nvPr>
        </p:nvGraphicFramePr>
        <p:xfrm>
          <a:off x="273454" y="2108047"/>
          <a:ext cx="4176206" cy="310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231805"/>
              </p:ext>
            </p:extLst>
          </p:nvPr>
        </p:nvGraphicFramePr>
        <p:xfrm>
          <a:off x="4706924" y="2085290"/>
          <a:ext cx="4176206" cy="312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67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D4E010-D754-46F1-9ED9-E7927403A3AC}"/>
              </a:ext>
            </a:extLst>
          </p:cNvPr>
          <p:cNvSpPr txBox="1"/>
          <p:nvPr/>
        </p:nvSpPr>
        <p:spPr>
          <a:xfrm>
            <a:off x="76200" y="76200"/>
            <a:ext cx="1904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980638"/>
              </p:ext>
            </p:extLst>
          </p:nvPr>
        </p:nvGraphicFramePr>
        <p:xfrm>
          <a:off x="263555" y="1878651"/>
          <a:ext cx="4157180" cy="308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91578"/>
              </p:ext>
            </p:extLst>
          </p:nvPr>
        </p:nvGraphicFramePr>
        <p:xfrm>
          <a:off x="4723267" y="1880511"/>
          <a:ext cx="4143895" cy="308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7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35EACF-0288-4AE3-8B1D-AAE097BC42FB}"/>
              </a:ext>
            </a:extLst>
          </p:cNvPr>
          <p:cNvSpPr txBox="1"/>
          <p:nvPr/>
        </p:nvSpPr>
        <p:spPr>
          <a:xfrm>
            <a:off x="76200" y="76200"/>
            <a:ext cx="19811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068199"/>
              </p:ext>
            </p:extLst>
          </p:nvPr>
        </p:nvGraphicFramePr>
        <p:xfrm>
          <a:off x="250972" y="2127522"/>
          <a:ext cx="4168628" cy="306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957974"/>
              </p:ext>
            </p:extLst>
          </p:nvPr>
        </p:nvGraphicFramePr>
        <p:xfrm>
          <a:off x="4695741" y="2133366"/>
          <a:ext cx="4197288" cy="306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92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304BD3-2E0A-48EA-8486-A506DF3D5435}"/>
              </a:ext>
            </a:extLst>
          </p:cNvPr>
          <p:cNvSpPr txBox="1"/>
          <p:nvPr/>
        </p:nvSpPr>
        <p:spPr>
          <a:xfrm>
            <a:off x="76200" y="76200"/>
            <a:ext cx="213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2021-2022 UG Report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44261"/>
              </p:ext>
            </p:extLst>
          </p:nvPr>
        </p:nvGraphicFramePr>
        <p:xfrm>
          <a:off x="228600" y="1911006"/>
          <a:ext cx="4343400" cy="306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860821"/>
              </p:ext>
            </p:extLst>
          </p:nvPr>
        </p:nvGraphicFramePr>
        <p:xfrm>
          <a:off x="4821406" y="1911007"/>
          <a:ext cx="4093994" cy="306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38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11625</TotalTime>
  <Words>1127</Words>
  <Application>Microsoft Office PowerPoint</Application>
  <PresentationFormat>On-screen Show (4:3)</PresentationFormat>
  <Paragraphs>210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Piedmont University  Walker College  of  Business  2021-2022  SACS   UG Report</vt:lpstr>
      <vt:lpstr> Assessment Value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Taylor</dc:creator>
  <cp:lastModifiedBy>Coker, Katy</cp:lastModifiedBy>
  <cp:revision>480</cp:revision>
  <cp:lastPrinted>2021-05-26T15:31:39Z</cp:lastPrinted>
  <dcterms:created xsi:type="dcterms:W3CDTF">2015-08-05T04:44:37Z</dcterms:created>
  <dcterms:modified xsi:type="dcterms:W3CDTF">2022-05-17T15:37:23Z</dcterms:modified>
</cp:coreProperties>
</file>